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ato"/>
      <p:regular r:id="rId17"/>
    </p:embeddedFont>
    <p:embeddedFont>
      <p:font typeface="Lato"/>
      <p:regular r:id="rId18"/>
    </p:embeddedFont>
    <p:embeddedFont>
      <p:font typeface="Lato"/>
      <p:regular r:id="rId19"/>
    </p:embeddedFont>
    <p:embeddedFont>
      <p:font typeface="Lat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75303"/>
            <a:ext cx="7556421" cy="3423285"/>
          </a:xfrm>
          <a:prstGeom prst="rect">
            <a:avLst/>
          </a:prstGeom>
          <a:noFill/>
          <a:ln/>
        </p:spPr>
        <p:txBody>
          <a:bodyPr wrap="square" lIns="0" tIns="0" rIns="0" bIns="0" rtlCol="0" anchor="t"/>
          <a:lstStyle/>
          <a:p>
            <a:pPr algn="l" indent="0" marL="0">
              <a:lnSpc>
                <a:spcPts val="6700"/>
              </a:lnSpc>
              <a:buNone/>
            </a:pPr>
            <a:r>
              <a:rPr lang="en-US" sz="5350" b="1" dirty="0">
                <a:solidFill>
                  <a:srgbClr val="282824"/>
                </a:solidFill>
                <a:latin typeface="Lato Bold" pitchFamily="34" charset="0"/>
                <a:ea typeface="Lato Bold" pitchFamily="34" charset="-122"/>
                <a:cs typeface="Lato Bold" pitchFamily="34" charset="-120"/>
              </a:rPr>
              <a:t>Authentication and Role Management in Smart Home Energy Management Systems</a:t>
            </a:r>
            <a:endParaRPr lang="en-US" sz="5350" dirty="0"/>
          </a:p>
        </p:txBody>
      </p:sp>
      <p:sp>
        <p:nvSpPr>
          <p:cNvPr id="4" name="Text 1"/>
          <p:cNvSpPr/>
          <p:nvPr/>
        </p:nvSpPr>
        <p:spPr>
          <a:xfrm>
            <a:off x="793790" y="5196245"/>
            <a:ext cx="7556421" cy="317540"/>
          </a:xfrm>
          <a:prstGeom prst="rect">
            <a:avLst/>
          </a:prstGeom>
          <a:noFill/>
          <a:ln/>
        </p:spPr>
        <p:txBody>
          <a:bodyPr wrap="none" lIns="0" tIns="0" rIns="0" bIns="0" rtlCol="0" anchor="t"/>
          <a:lstStyle/>
          <a:p>
            <a:pPr algn="r" indent="0" marL="0">
              <a:lnSpc>
                <a:spcPts val="2500"/>
              </a:lnSpc>
              <a:buNone/>
            </a:pPr>
            <a:endParaRPr lang="en-US" sz="1550" dirty="0"/>
          </a:p>
        </p:txBody>
      </p:sp>
      <p:sp>
        <p:nvSpPr>
          <p:cNvPr id="5" name="Text 2"/>
          <p:cNvSpPr/>
          <p:nvPr/>
        </p:nvSpPr>
        <p:spPr>
          <a:xfrm>
            <a:off x="793790" y="5737027"/>
            <a:ext cx="7556421" cy="396954"/>
          </a:xfrm>
          <a:prstGeom prst="rect">
            <a:avLst/>
          </a:prstGeom>
          <a:noFill/>
          <a:ln/>
        </p:spPr>
        <p:txBody>
          <a:bodyPr wrap="none" lIns="0" tIns="0" rIns="0" bIns="0" rtlCol="0" anchor="t"/>
          <a:lstStyle/>
          <a:p>
            <a:pPr algn="r" indent="0" marL="0">
              <a:lnSpc>
                <a:spcPts val="3100"/>
              </a:lnSpc>
              <a:buNone/>
            </a:pPr>
            <a:r>
              <a:rPr lang="en-US" sz="1950" b="1" dirty="0">
                <a:solidFill>
                  <a:srgbClr val="4A4A45"/>
                </a:solidFill>
                <a:latin typeface="Lato" pitchFamily="34" charset="0"/>
                <a:ea typeface="Lato" pitchFamily="34" charset="-122"/>
                <a:cs typeface="Lato" pitchFamily="34" charset="-120"/>
              </a:rPr>
              <a:t>                                                                       -  By Kazi Jiya Mukim</a:t>
            </a:r>
            <a:endParaRPr lang="en-US" sz="1950" dirty="0"/>
          </a:p>
        </p:txBody>
      </p:sp>
      <p:sp>
        <p:nvSpPr>
          <p:cNvPr id="6" name="Text 3"/>
          <p:cNvSpPr/>
          <p:nvPr/>
        </p:nvSpPr>
        <p:spPr>
          <a:xfrm>
            <a:off x="793790" y="6357223"/>
            <a:ext cx="7556421" cy="396954"/>
          </a:xfrm>
          <a:prstGeom prst="rect">
            <a:avLst/>
          </a:prstGeom>
          <a:noFill/>
          <a:ln/>
        </p:spPr>
        <p:txBody>
          <a:bodyPr wrap="none" lIns="0" tIns="0" rIns="0" bIns="0" rtlCol="0" anchor="t"/>
          <a:lstStyle/>
          <a:p>
            <a:pPr algn="r" indent="0" marL="0">
              <a:lnSpc>
                <a:spcPts val="3100"/>
              </a:lnSpc>
              <a:buNone/>
            </a:pP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04661"/>
            <a:ext cx="6847284" cy="855821"/>
          </a:xfrm>
          <a:prstGeom prst="rect">
            <a:avLst/>
          </a:prstGeom>
          <a:noFill/>
          <a:ln/>
        </p:spPr>
        <p:txBody>
          <a:bodyPr wrap="none" lIns="0" tIns="0" rIns="0" bIns="0" rtlCol="0" anchor="t"/>
          <a:lstStyle/>
          <a:p>
            <a:pPr algn="l" indent="0" marL="0">
              <a:lnSpc>
                <a:spcPts val="6700"/>
              </a:lnSpc>
              <a:buNone/>
            </a:pPr>
            <a:r>
              <a:rPr lang="en-US" sz="5350" b="1" dirty="0">
                <a:solidFill>
                  <a:srgbClr val="282824"/>
                </a:solidFill>
                <a:latin typeface="Lato Bold" pitchFamily="34" charset="0"/>
                <a:ea typeface="Lato Bold" pitchFamily="34" charset="-122"/>
                <a:cs typeface="Lato Bold" pitchFamily="34" charset="-120"/>
              </a:rPr>
              <a:t>Thank You</a:t>
            </a:r>
            <a:endParaRPr lang="en-US" sz="5350" dirty="0"/>
          </a:p>
        </p:txBody>
      </p:sp>
      <p:sp>
        <p:nvSpPr>
          <p:cNvPr id="4" name="Text 1"/>
          <p:cNvSpPr/>
          <p:nvPr/>
        </p:nvSpPr>
        <p:spPr>
          <a:xfrm>
            <a:off x="793790" y="4158139"/>
            <a:ext cx="3110627" cy="372070"/>
          </a:xfrm>
          <a:prstGeom prst="rect">
            <a:avLst/>
          </a:prstGeom>
          <a:noFill/>
          <a:ln/>
        </p:spPr>
        <p:txBody>
          <a:bodyPr wrap="none" lIns="0" tIns="0" rIns="0" bIns="0" rtlCol="0" anchor="t"/>
          <a:lstStyle/>
          <a:p>
            <a:pPr algn="l" indent="0" marL="0">
              <a:lnSpc>
                <a:spcPts val="2900"/>
              </a:lnSpc>
              <a:buNone/>
            </a:pPr>
            <a:r>
              <a:rPr lang="en-US" sz="2300" b="1" dirty="0">
                <a:solidFill>
                  <a:srgbClr val="282824"/>
                </a:solidFill>
                <a:latin typeface="Lato Bold" pitchFamily="34" charset="0"/>
                <a:ea typeface="Lato Bold" pitchFamily="34" charset="-122"/>
                <a:cs typeface="Lato Bold" pitchFamily="34" charset="-120"/>
              </a:rPr>
              <a:t>Questions &amp; Discussion</a:t>
            </a:r>
            <a:endParaRPr lang="en-US" sz="2300" dirty="0"/>
          </a:p>
        </p:txBody>
      </p:sp>
      <p:sp>
        <p:nvSpPr>
          <p:cNvPr id="5" name="Text 2"/>
          <p:cNvSpPr/>
          <p:nvPr/>
        </p:nvSpPr>
        <p:spPr>
          <a:xfrm>
            <a:off x="793790" y="4827865"/>
            <a:ext cx="7556421" cy="396954"/>
          </a:xfrm>
          <a:prstGeom prst="rect">
            <a:avLst/>
          </a:prstGeom>
          <a:noFill/>
          <a:ln/>
        </p:spPr>
        <p:txBody>
          <a:bodyPr wrap="none" lIns="0" tIns="0" rIns="0" bIns="0" rtlCol="0" anchor="t"/>
          <a:lstStyle/>
          <a:p>
            <a:pPr algn="l" indent="0" marL="0">
              <a:lnSpc>
                <a:spcPts val="3100"/>
              </a:lnSpc>
              <a:buNone/>
            </a:pP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52488"/>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282824"/>
                </a:solidFill>
                <a:latin typeface="Lato Bold" pitchFamily="34" charset="0"/>
                <a:ea typeface="Lato Bold" pitchFamily="34" charset="-122"/>
                <a:cs typeface="Lato Bold" pitchFamily="34" charset="-120"/>
              </a:rPr>
              <a:t>Project Overview: Securing Smart Home Energy</a:t>
            </a:r>
            <a:endParaRPr lang="en-US" sz="3900" dirty="0"/>
          </a:p>
        </p:txBody>
      </p:sp>
      <p:sp>
        <p:nvSpPr>
          <p:cNvPr id="4" name="Text 1"/>
          <p:cNvSpPr/>
          <p:nvPr/>
        </p:nvSpPr>
        <p:spPr>
          <a:xfrm>
            <a:off x="793790" y="2390299"/>
            <a:ext cx="7556421" cy="2778681"/>
          </a:xfrm>
          <a:prstGeom prst="rect">
            <a:avLst/>
          </a:prstGeom>
          <a:noFill/>
          <a:ln/>
        </p:spPr>
        <p:txBody>
          <a:bodyPr wrap="square" lIns="0" tIns="0" rIns="0" bIns="0" rtlCol="0" anchor="t"/>
          <a:lstStyle/>
          <a:p>
            <a:pPr algn="l" indent="0" marL="0">
              <a:lnSpc>
                <a:spcPts val="3100"/>
              </a:lnSpc>
              <a:buNone/>
            </a:pPr>
            <a:r>
              <a:rPr lang="en-US" sz="1950" dirty="0">
                <a:solidFill>
                  <a:srgbClr val="4A4A45"/>
                </a:solidFill>
                <a:latin typeface="Lato" pitchFamily="34" charset="0"/>
                <a:ea typeface="Lato" pitchFamily="34" charset="-122"/>
                <a:cs typeface="Lato" pitchFamily="34" charset="-120"/>
              </a:rPr>
              <a:t>Our initiative focuses on developing a robust and secure Smart Home Energy Management System (SHEMS). This system empowers users to monitor, control, and optimise their home energy consumption efficiently. A critical component of SHEMS is its Authentication and Role Management module, which ensures that only authorised individuals and devices can access and manipulate sensitive energy data and settings.</a:t>
            </a:r>
            <a:endParaRPr lang="en-US" sz="1950" dirty="0"/>
          </a:p>
        </p:txBody>
      </p:sp>
      <p:sp>
        <p:nvSpPr>
          <p:cNvPr id="5" name="Text 2"/>
          <p:cNvSpPr/>
          <p:nvPr/>
        </p:nvSpPr>
        <p:spPr>
          <a:xfrm>
            <a:off x="793790" y="5392222"/>
            <a:ext cx="7556421" cy="1984772"/>
          </a:xfrm>
          <a:prstGeom prst="rect">
            <a:avLst/>
          </a:prstGeom>
          <a:noFill/>
          <a:ln/>
        </p:spPr>
        <p:txBody>
          <a:bodyPr wrap="square" lIns="0" tIns="0" rIns="0" bIns="0" rtlCol="0" anchor="t"/>
          <a:lstStyle/>
          <a:p>
            <a:pPr algn="l" indent="0" marL="0">
              <a:lnSpc>
                <a:spcPts val="3100"/>
              </a:lnSpc>
              <a:buNone/>
            </a:pPr>
            <a:r>
              <a:rPr lang="en-US" sz="1950" dirty="0">
                <a:solidFill>
                  <a:srgbClr val="4A4A45"/>
                </a:solidFill>
                <a:latin typeface="Lato" pitchFamily="34" charset="0"/>
                <a:ea typeface="Lato" pitchFamily="34" charset="-122"/>
                <a:cs typeface="Lato" pitchFamily="34" charset="-120"/>
              </a:rPr>
              <a:t>This presentation delves into the intricacies of this module, outlining its core functionalities, architectural design, and implementation details. We aim to provide a comprehensive understanding of how user access is managed and secured within the SHEMS ecosystem, ensuring both data integrity and user privacy.</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6992" y="905589"/>
            <a:ext cx="7710726" cy="544473"/>
          </a:xfrm>
          <a:prstGeom prst="rect">
            <a:avLst/>
          </a:prstGeom>
          <a:noFill/>
          <a:ln/>
        </p:spPr>
        <p:txBody>
          <a:bodyPr wrap="none" lIns="0" tIns="0" rIns="0" bIns="0" rtlCol="0" anchor="t"/>
          <a:lstStyle/>
          <a:p>
            <a:pPr algn="l" indent="0" marL="0">
              <a:lnSpc>
                <a:spcPts val="4250"/>
              </a:lnSpc>
              <a:buNone/>
            </a:pPr>
            <a:r>
              <a:rPr lang="en-US" sz="3400" b="1" dirty="0">
                <a:solidFill>
                  <a:srgbClr val="282824"/>
                </a:solidFill>
                <a:latin typeface="Lato Bold" pitchFamily="34" charset="0"/>
                <a:ea typeface="Lato Bold" pitchFamily="34" charset="-122"/>
                <a:cs typeface="Lato Bold" pitchFamily="34" charset="-120"/>
              </a:rPr>
              <a:t>Module Significance and Core Activities</a:t>
            </a:r>
            <a:endParaRPr lang="en-US" sz="3400" dirty="0"/>
          </a:p>
        </p:txBody>
      </p:sp>
      <p:sp>
        <p:nvSpPr>
          <p:cNvPr id="3" name="Text 1"/>
          <p:cNvSpPr/>
          <p:nvPr/>
        </p:nvSpPr>
        <p:spPr>
          <a:xfrm>
            <a:off x="696992" y="1832491"/>
            <a:ext cx="3604855" cy="435531"/>
          </a:xfrm>
          <a:prstGeom prst="rect">
            <a:avLst/>
          </a:prstGeom>
          <a:noFill/>
          <a:ln/>
        </p:spPr>
        <p:txBody>
          <a:bodyPr wrap="none" lIns="0" tIns="0" rIns="0" bIns="0" rtlCol="0" anchor="t"/>
          <a:lstStyle/>
          <a:p>
            <a:pPr algn="l" indent="0" marL="0">
              <a:lnSpc>
                <a:spcPts val="3400"/>
              </a:lnSpc>
              <a:buNone/>
            </a:pPr>
            <a:r>
              <a:rPr lang="en-US" sz="2700" b="1" dirty="0">
                <a:solidFill>
                  <a:srgbClr val="282824"/>
                </a:solidFill>
                <a:latin typeface="Lato Bold" pitchFamily="34" charset="0"/>
                <a:ea typeface="Lato Bold" pitchFamily="34" charset="-122"/>
                <a:cs typeface="Lato Bold" pitchFamily="34" charset="-120"/>
              </a:rPr>
              <a:t>Meaning of the Module</a:t>
            </a:r>
            <a:endParaRPr lang="en-US" sz="2700" dirty="0"/>
          </a:p>
        </p:txBody>
      </p:sp>
      <p:sp>
        <p:nvSpPr>
          <p:cNvPr id="4" name="Text 2"/>
          <p:cNvSpPr/>
          <p:nvPr/>
        </p:nvSpPr>
        <p:spPr>
          <a:xfrm>
            <a:off x="696992" y="2421017"/>
            <a:ext cx="6405682" cy="2291120"/>
          </a:xfrm>
          <a:prstGeom prst="rect">
            <a:avLst/>
          </a:prstGeom>
          <a:noFill/>
          <a:ln/>
        </p:spPr>
        <p:txBody>
          <a:bodyPr wrap="square" lIns="0" tIns="0" rIns="0" bIns="0" rtlCol="0" anchor="t"/>
          <a:lstStyle/>
          <a:p>
            <a:pPr algn="l" indent="0" marL="0">
              <a:lnSpc>
                <a:spcPts val="2550"/>
              </a:lnSpc>
              <a:buNone/>
            </a:pPr>
            <a:r>
              <a:rPr lang="en-US" sz="1700" dirty="0">
                <a:solidFill>
                  <a:srgbClr val="4A4A45"/>
                </a:solidFill>
                <a:latin typeface="Lato" pitchFamily="34" charset="0"/>
                <a:ea typeface="Lato" pitchFamily="34" charset="-122"/>
                <a:cs typeface="Lato" pitchFamily="34" charset="-120"/>
              </a:rPr>
              <a:t>The Authentication and Role Management module is the cornerstone of security for our SHEMS. It acts as the gateway, verifying the identity of every user or device attempting to interact with the system. Beyond just access, it assigns specific roles, dictating what each authenticated entity can view, modify, or control within the smart home energy network. This prevents unauthorised access, data tampering, and ensures system stability.</a:t>
            </a:r>
            <a:endParaRPr lang="en-US" sz="1700" dirty="0"/>
          </a:p>
        </p:txBody>
      </p:sp>
      <p:sp>
        <p:nvSpPr>
          <p:cNvPr id="5" name="Text 3"/>
          <p:cNvSpPr/>
          <p:nvPr/>
        </p:nvSpPr>
        <p:spPr>
          <a:xfrm>
            <a:off x="7535347" y="1832491"/>
            <a:ext cx="5540335" cy="435531"/>
          </a:xfrm>
          <a:prstGeom prst="rect">
            <a:avLst/>
          </a:prstGeom>
          <a:noFill/>
          <a:ln/>
        </p:spPr>
        <p:txBody>
          <a:bodyPr wrap="none" lIns="0" tIns="0" rIns="0" bIns="0" rtlCol="0" anchor="t"/>
          <a:lstStyle/>
          <a:p>
            <a:pPr algn="l" indent="0" marL="0">
              <a:lnSpc>
                <a:spcPts val="3400"/>
              </a:lnSpc>
              <a:buNone/>
            </a:pPr>
            <a:r>
              <a:rPr lang="en-US" sz="2700" b="1" dirty="0">
                <a:solidFill>
                  <a:srgbClr val="282824"/>
                </a:solidFill>
                <a:latin typeface="Lato Bold" pitchFamily="34" charset="0"/>
                <a:ea typeface="Lato Bold" pitchFamily="34" charset="-122"/>
                <a:cs typeface="Lato Bold" pitchFamily="34" charset="-120"/>
              </a:rPr>
              <a:t>Activities Performed by the Module</a:t>
            </a:r>
            <a:endParaRPr lang="en-US" sz="2700" dirty="0"/>
          </a:p>
        </p:txBody>
      </p:sp>
      <p:sp>
        <p:nvSpPr>
          <p:cNvPr id="6" name="Text 4"/>
          <p:cNvSpPr/>
          <p:nvPr/>
        </p:nvSpPr>
        <p:spPr>
          <a:xfrm>
            <a:off x="7535347" y="2421017"/>
            <a:ext cx="6405682" cy="5236601"/>
          </a:xfrm>
          <a:prstGeom prst="rect">
            <a:avLst/>
          </a:prstGeom>
          <a:noFill/>
          <a:ln/>
        </p:spPr>
        <p:txBody>
          <a:bodyPr wrap="square" lIns="0" tIns="0" rIns="0" bIns="0" rtlCol="0" anchor="t"/>
          <a:lstStyle/>
          <a:p>
            <a:pPr algn="l" marL="342900" indent="-342900">
              <a:lnSpc>
                <a:spcPts val="2050"/>
              </a:lnSpc>
              <a:buSzPct val="100000"/>
              <a:buChar char="•"/>
            </a:pPr>
            <a:r>
              <a:rPr lang="en-US" sz="1350" b="1" dirty="0">
                <a:solidFill>
                  <a:srgbClr val="4A4A45"/>
                </a:solidFill>
                <a:latin typeface="Lato" pitchFamily="34" charset="0"/>
                <a:ea typeface="Lato" pitchFamily="34" charset="-122"/>
                <a:cs typeface="Lato" pitchFamily="34" charset="-120"/>
              </a:rPr>
              <a:t>User Registration:</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Securely onboard new users, collecting necessary credentials.</a:t>
            </a:r>
            <a:endParaRPr lang="en-US" sz="1350" dirty="0"/>
          </a:p>
          <a:p>
            <a:pPr algn="l" marL="342900" indent="-342900">
              <a:lnSpc>
                <a:spcPts val="2050"/>
              </a:lnSpc>
              <a:buSzPct val="100000"/>
              <a:buChar char="•"/>
            </a:pPr>
            <a:r>
              <a:rPr lang="en-US" sz="1350" b="1" dirty="0">
                <a:solidFill>
                  <a:srgbClr val="4A4A45"/>
                </a:solidFill>
                <a:latin typeface="Lato" pitchFamily="34" charset="0"/>
                <a:ea typeface="Lato" pitchFamily="34" charset="-122"/>
                <a:cs typeface="Lato" pitchFamily="34" charset="-120"/>
              </a:rPr>
              <a:t>User Login:</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Authenticate users against stored credentials using industry-standard protocols.</a:t>
            </a:r>
            <a:endParaRPr lang="en-US" sz="1350" dirty="0"/>
          </a:p>
          <a:p>
            <a:pPr algn="l" marL="342900" indent="-342900">
              <a:lnSpc>
                <a:spcPts val="2050"/>
              </a:lnSpc>
              <a:buSzPct val="100000"/>
              <a:buChar char="•"/>
            </a:pPr>
            <a:r>
              <a:rPr lang="en-US" sz="1350" b="1" dirty="0">
                <a:solidFill>
                  <a:srgbClr val="4A4A45"/>
                </a:solidFill>
                <a:latin typeface="Lato" pitchFamily="34" charset="0"/>
                <a:ea typeface="Lato" pitchFamily="34" charset="-122"/>
                <a:cs typeface="Lato" pitchFamily="34" charset="-120"/>
              </a:rPr>
              <a:t>Session Management:</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Maintain secure user sessions, tracking activity and ensuring timely logouts.</a:t>
            </a:r>
            <a:endParaRPr lang="en-US" sz="1350" dirty="0"/>
          </a:p>
          <a:p>
            <a:pPr algn="l" marL="342900" indent="-342900">
              <a:lnSpc>
                <a:spcPts val="2050"/>
              </a:lnSpc>
              <a:buSzPct val="100000"/>
              <a:buChar char="•"/>
            </a:pPr>
            <a:r>
              <a:rPr lang="en-US" sz="1350" b="1" dirty="0">
                <a:solidFill>
                  <a:srgbClr val="4A4A45"/>
                </a:solidFill>
                <a:latin typeface="Lato" pitchFamily="34" charset="0"/>
                <a:ea typeface="Lato" pitchFamily="34" charset="-122"/>
                <a:cs typeface="Lato" pitchFamily="34" charset="-120"/>
              </a:rPr>
              <a:t>Role Assignment:</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Assign predefined roles (e.g., Administrator, Homeowner, Guest) to users.</a:t>
            </a:r>
            <a:endParaRPr lang="en-US" sz="1350" dirty="0"/>
          </a:p>
          <a:p>
            <a:pPr algn="l" marL="342900" indent="-342900">
              <a:lnSpc>
                <a:spcPts val="2050"/>
              </a:lnSpc>
              <a:buSzPct val="100000"/>
              <a:buChar char="•"/>
            </a:pPr>
            <a:r>
              <a:rPr lang="en-US" sz="1350" b="1" dirty="0">
                <a:solidFill>
                  <a:srgbClr val="4A4A45"/>
                </a:solidFill>
                <a:latin typeface="Lato" pitchFamily="34" charset="0"/>
                <a:ea typeface="Lato" pitchFamily="34" charset="-122"/>
                <a:cs typeface="Lato" pitchFamily="34" charset="-120"/>
              </a:rPr>
              <a:t>Permission Enforcement:</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Based on roles, grant or deny access to specific functionalities and data points (e.g., viewing energy usage, adjusting thermostat settings, managing connected devices).</a:t>
            </a:r>
            <a:endParaRPr lang="en-US" sz="1350" dirty="0"/>
          </a:p>
          <a:p>
            <a:pPr algn="l" marL="342900" indent="-342900">
              <a:lnSpc>
                <a:spcPts val="2050"/>
              </a:lnSpc>
              <a:buSzPct val="100000"/>
              <a:buChar char="•"/>
            </a:pPr>
            <a:r>
              <a:rPr lang="en-US" sz="1350" b="1" dirty="0">
                <a:solidFill>
                  <a:srgbClr val="4A4A45"/>
                </a:solidFill>
                <a:latin typeface="Lato" pitchFamily="34" charset="0"/>
                <a:ea typeface="Lato" pitchFamily="34" charset="-122"/>
                <a:cs typeface="Lato" pitchFamily="34" charset="-120"/>
              </a:rPr>
              <a:t>Password Management:</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Facilitate password resets, updates, and enforce strong password policies.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7587" y="754975"/>
            <a:ext cx="9601319" cy="544949"/>
          </a:xfrm>
          <a:prstGeom prst="rect">
            <a:avLst/>
          </a:prstGeom>
          <a:noFill/>
          <a:ln/>
        </p:spPr>
        <p:txBody>
          <a:bodyPr wrap="none" lIns="0" tIns="0" rIns="0" bIns="0" rtlCol="0" anchor="t"/>
          <a:lstStyle/>
          <a:p>
            <a:pPr algn="l" indent="0" marL="0">
              <a:lnSpc>
                <a:spcPts val="4250"/>
              </a:lnSpc>
              <a:buNone/>
            </a:pPr>
            <a:r>
              <a:rPr lang="en-US" sz="3400" b="1" dirty="0">
                <a:solidFill>
                  <a:srgbClr val="282824"/>
                </a:solidFill>
                <a:latin typeface="Lato Bold" pitchFamily="34" charset="0"/>
                <a:ea typeface="Lato Bold" pitchFamily="34" charset="-122"/>
                <a:cs typeface="Lato Bold" pitchFamily="34" charset="-120"/>
              </a:rPr>
              <a:t>Key Classes for Authentication and Authorisation</a:t>
            </a:r>
            <a:endParaRPr lang="en-US" sz="3400" dirty="0"/>
          </a:p>
        </p:txBody>
      </p:sp>
      <p:sp>
        <p:nvSpPr>
          <p:cNvPr id="3" name="Shape 1"/>
          <p:cNvSpPr/>
          <p:nvPr/>
        </p:nvSpPr>
        <p:spPr>
          <a:xfrm>
            <a:off x="697587" y="1606391"/>
            <a:ext cx="13235226" cy="1290399"/>
          </a:xfrm>
          <a:prstGeom prst="roundRect">
            <a:avLst>
              <a:gd name="adj" fmla="val 2027"/>
            </a:avLst>
          </a:prstGeom>
          <a:solidFill>
            <a:srgbClr val="EFECE6"/>
          </a:solidFill>
          <a:ln w="22860">
            <a:solidFill>
              <a:srgbClr val="CBC5B8"/>
            </a:solidFill>
            <a:prstDash val="solid"/>
          </a:ln>
        </p:spPr>
      </p:sp>
      <p:sp>
        <p:nvSpPr>
          <p:cNvPr id="4" name="Shape 2"/>
          <p:cNvSpPr/>
          <p:nvPr/>
        </p:nvSpPr>
        <p:spPr>
          <a:xfrm>
            <a:off x="720447" y="1629251"/>
            <a:ext cx="697587" cy="1244679"/>
          </a:xfrm>
          <a:prstGeom prst="rect">
            <a:avLst/>
          </a:prstGeom>
          <a:solidFill>
            <a:srgbClr val="E5DFD2"/>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8451" y="2120741"/>
            <a:ext cx="261580" cy="261580"/>
          </a:xfrm>
          <a:prstGeom prst="rect">
            <a:avLst/>
          </a:prstGeom>
        </p:spPr>
      </p:pic>
      <p:sp>
        <p:nvSpPr>
          <p:cNvPr id="6" name="Text 3"/>
          <p:cNvSpPr/>
          <p:nvPr/>
        </p:nvSpPr>
        <p:spPr>
          <a:xfrm>
            <a:off x="1571268" y="1803559"/>
            <a:ext cx="2180034" cy="272415"/>
          </a:xfrm>
          <a:prstGeom prst="rect">
            <a:avLst/>
          </a:prstGeom>
          <a:noFill/>
          <a:ln/>
        </p:spPr>
        <p:txBody>
          <a:bodyPr wrap="none" lIns="0" tIns="0" rIns="0" bIns="0" rtlCol="0" anchor="t"/>
          <a:lstStyle/>
          <a:p>
            <a:pPr algn="l" indent="0" marL="0">
              <a:lnSpc>
                <a:spcPts val="2100"/>
              </a:lnSpc>
              <a:buNone/>
            </a:pPr>
            <a:r>
              <a:rPr lang="en-US" sz="1700" b="1" dirty="0">
                <a:solidFill>
                  <a:srgbClr val="4A4A45"/>
                </a:solidFill>
                <a:latin typeface="Lato Bold" pitchFamily="34" charset="0"/>
                <a:ea typeface="Lato Bold" pitchFamily="34" charset="-122"/>
                <a:cs typeface="Lato Bold" pitchFamily="34" charset="-120"/>
              </a:rPr>
              <a:t>User Class</a:t>
            </a:r>
            <a:endParaRPr lang="en-US" sz="1700" dirty="0"/>
          </a:p>
        </p:txBody>
      </p:sp>
      <p:sp>
        <p:nvSpPr>
          <p:cNvPr id="7" name="Text 4"/>
          <p:cNvSpPr/>
          <p:nvPr/>
        </p:nvSpPr>
        <p:spPr>
          <a:xfrm>
            <a:off x="1571268" y="2167890"/>
            <a:ext cx="12164378" cy="531733"/>
          </a:xfrm>
          <a:prstGeom prst="rect">
            <a:avLst/>
          </a:prstGeom>
          <a:noFill/>
          <a:ln/>
        </p:spPr>
        <p:txBody>
          <a:bodyPr wrap="square" lIns="0" tIns="0" rIns="0" bIns="0" rtlCol="0" anchor="t"/>
          <a:lstStyle/>
          <a:p>
            <a:pPr algn="l" indent="0" marL="0">
              <a:lnSpc>
                <a:spcPts val="2050"/>
              </a:lnSpc>
              <a:buNone/>
            </a:pPr>
            <a:r>
              <a:rPr lang="en-US" sz="1350" dirty="0">
                <a:solidFill>
                  <a:srgbClr val="4A4A45"/>
                </a:solidFill>
                <a:latin typeface="Lato" pitchFamily="34" charset="0"/>
                <a:ea typeface="Lato" pitchFamily="34" charset="-122"/>
                <a:cs typeface="Lato" pitchFamily="34" charset="-120"/>
              </a:rPr>
              <a:t>This class represents the core user entity, encapsulating attributes such as </a:t>
            </a:r>
            <a:pPr algn="l" indent="0" marL="0">
              <a:lnSpc>
                <a:spcPts val="2050"/>
              </a:lnSpc>
              <a:buNone/>
            </a:pPr>
            <a:r>
              <a:rPr lang="en-US" sz="1350" dirty="0">
                <a:solidFill>
                  <a:srgbClr val="4A4A45"/>
                </a:solidFill>
                <a:highlight>
                  <a:srgbClr val="E2DFD9"/>
                </a:highlight>
                <a:latin typeface="Consolas" pitchFamily="34" charset="0"/>
                <a:ea typeface="Consolas" pitchFamily="34" charset="-122"/>
                <a:cs typeface="Consolas" pitchFamily="34" charset="-120"/>
              </a:rPr>
              <a:t>userId</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a:t>
            </a:r>
            <a:pPr algn="l" indent="0" marL="0">
              <a:lnSpc>
                <a:spcPts val="2050"/>
              </a:lnSpc>
              <a:buNone/>
            </a:pPr>
            <a:r>
              <a:rPr lang="en-US" sz="1350" dirty="0">
                <a:solidFill>
                  <a:srgbClr val="4A4A45"/>
                </a:solidFill>
                <a:highlight>
                  <a:srgbClr val="E2DFD9"/>
                </a:highlight>
                <a:latin typeface="Consolas" pitchFamily="34" charset="0"/>
                <a:ea typeface="Consolas" pitchFamily="34" charset="-122"/>
                <a:cs typeface="Consolas" pitchFamily="34" charset="-120"/>
              </a:rPr>
              <a:t>username</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a:t>
            </a:r>
            <a:pPr algn="l" indent="0" marL="0">
              <a:lnSpc>
                <a:spcPts val="2050"/>
              </a:lnSpc>
              <a:buNone/>
            </a:pPr>
            <a:r>
              <a:rPr lang="en-US" sz="1350" dirty="0">
                <a:solidFill>
                  <a:srgbClr val="4A4A45"/>
                </a:solidFill>
                <a:highlight>
                  <a:srgbClr val="E2DFD9"/>
                </a:highlight>
                <a:latin typeface="Consolas" pitchFamily="34" charset="0"/>
                <a:ea typeface="Consolas" pitchFamily="34" charset="-122"/>
                <a:cs typeface="Consolas" pitchFamily="34" charset="-120"/>
              </a:rPr>
              <a:t>password (hashed)</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a:t>
            </a:r>
            <a:pPr algn="l" indent="0" marL="0">
              <a:lnSpc>
                <a:spcPts val="2050"/>
              </a:lnSpc>
              <a:buNone/>
            </a:pPr>
            <a:r>
              <a:rPr lang="en-US" sz="1350" dirty="0">
                <a:solidFill>
                  <a:srgbClr val="4A4A45"/>
                </a:solidFill>
                <a:highlight>
                  <a:srgbClr val="E2DFD9"/>
                </a:highlight>
                <a:latin typeface="Consolas" pitchFamily="34" charset="0"/>
                <a:ea typeface="Consolas" pitchFamily="34" charset="-122"/>
                <a:cs typeface="Consolas" pitchFamily="34" charset="-120"/>
              </a:rPr>
              <a:t>email</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and their assigned </a:t>
            </a:r>
            <a:pPr algn="l" indent="0" marL="0">
              <a:lnSpc>
                <a:spcPts val="2050"/>
              </a:lnSpc>
              <a:buNone/>
            </a:pPr>
            <a:r>
              <a:rPr lang="en-US" sz="1350" dirty="0">
                <a:solidFill>
                  <a:srgbClr val="4A4A45"/>
                </a:solidFill>
                <a:highlight>
                  <a:srgbClr val="E2DFD9"/>
                </a:highlight>
                <a:latin typeface="Consolas" pitchFamily="34" charset="0"/>
                <a:ea typeface="Consolas" pitchFamily="34" charset="-122"/>
                <a:cs typeface="Consolas" pitchFamily="34" charset="-120"/>
              </a:rPr>
              <a:t>role</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It serves as the data model for all registered users within the system.</a:t>
            </a:r>
            <a:endParaRPr lang="en-US" sz="1350" dirty="0"/>
          </a:p>
        </p:txBody>
      </p:sp>
      <p:sp>
        <p:nvSpPr>
          <p:cNvPr id="8" name="Shape 5"/>
          <p:cNvSpPr/>
          <p:nvPr/>
        </p:nvSpPr>
        <p:spPr>
          <a:xfrm>
            <a:off x="697587" y="3050024"/>
            <a:ext cx="13235226" cy="1282779"/>
          </a:xfrm>
          <a:prstGeom prst="roundRect">
            <a:avLst>
              <a:gd name="adj" fmla="val 2039"/>
            </a:avLst>
          </a:prstGeom>
          <a:solidFill>
            <a:srgbClr val="EFECE6"/>
          </a:solidFill>
          <a:ln w="22860">
            <a:solidFill>
              <a:srgbClr val="CBC5B8"/>
            </a:solidFill>
            <a:prstDash val="solid"/>
          </a:ln>
        </p:spPr>
      </p:sp>
      <p:sp>
        <p:nvSpPr>
          <p:cNvPr id="9" name="Shape 6"/>
          <p:cNvSpPr/>
          <p:nvPr/>
        </p:nvSpPr>
        <p:spPr>
          <a:xfrm>
            <a:off x="720447" y="3072884"/>
            <a:ext cx="697587" cy="1237059"/>
          </a:xfrm>
          <a:prstGeom prst="rect">
            <a:avLst/>
          </a:prstGeom>
          <a:solidFill>
            <a:srgbClr val="E5DFD2"/>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451" y="3560564"/>
            <a:ext cx="261580" cy="261580"/>
          </a:xfrm>
          <a:prstGeom prst="rect">
            <a:avLst/>
          </a:prstGeom>
        </p:spPr>
      </p:pic>
      <p:sp>
        <p:nvSpPr>
          <p:cNvPr id="11" name="Text 7"/>
          <p:cNvSpPr/>
          <p:nvPr/>
        </p:nvSpPr>
        <p:spPr>
          <a:xfrm>
            <a:off x="1571268" y="3247192"/>
            <a:ext cx="2180034" cy="272415"/>
          </a:xfrm>
          <a:prstGeom prst="rect">
            <a:avLst/>
          </a:prstGeom>
          <a:noFill/>
          <a:ln/>
        </p:spPr>
        <p:txBody>
          <a:bodyPr wrap="none" lIns="0" tIns="0" rIns="0" bIns="0" rtlCol="0" anchor="t"/>
          <a:lstStyle/>
          <a:p>
            <a:pPr algn="l" indent="0" marL="0">
              <a:lnSpc>
                <a:spcPts val="2100"/>
              </a:lnSpc>
              <a:buNone/>
            </a:pPr>
            <a:r>
              <a:rPr lang="en-US" sz="1700" b="1" dirty="0">
                <a:solidFill>
                  <a:srgbClr val="4A4A45"/>
                </a:solidFill>
                <a:latin typeface="Lato Bold" pitchFamily="34" charset="0"/>
                <a:ea typeface="Lato Bold" pitchFamily="34" charset="-122"/>
                <a:cs typeface="Lato Bold" pitchFamily="34" charset="-120"/>
              </a:rPr>
              <a:t>UserRepository Class</a:t>
            </a:r>
            <a:endParaRPr lang="en-US" sz="1700" dirty="0"/>
          </a:p>
        </p:txBody>
      </p:sp>
      <p:sp>
        <p:nvSpPr>
          <p:cNvPr id="12" name="Text 8"/>
          <p:cNvSpPr/>
          <p:nvPr/>
        </p:nvSpPr>
        <p:spPr>
          <a:xfrm>
            <a:off x="1571268" y="3611523"/>
            <a:ext cx="12164378" cy="524113"/>
          </a:xfrm>
          <a:prstGeom prst="rect">
            <a:avLst/>
          </a:prstGeom>
          <a:noFill/>
          <a:ln/>
        </p:spPr>
        <p:txBody>
          <a:bodyPr wrap="square" lIns="0" tIns="0" rIns="0" bIns="0" rtlCol="0" anchor="t"/>
          <a:lstStyle/>
          <a:p>
            <a:pPr algn="l" indent="0" marL="0">
              <a:lnSpc>
                <a:spcPts val="2050"/>
              </a:lnSpc>
              <a:buNone/>
            </a:pPr>
            <a:r>
              <a:rPr lang="en-US" sz="1350" dirty="0">
                <a:solidFill>
                  <a:srgbClr val="4A4A45"/>
                </a:solidFill>
                <a:latin typeface="Lato" pitchFamily="34" charset="0"/>
                <a:ea typeface="Lato" pitchFamily="34" charset="-122"/>
                <a:cs typeface="Lato" pitchFamily="34" charset="-120"/>
              </a:rPr>
              <a:t>Responsible for database interactions related to user data. It handles operations like retrieving user details by username or ID, saving new users, and updating existing user information. This class abstracts the data persistence layer from the business logic.</a:t>
            </a:r>
            <a:endParaRPr lang="en-US" sz="1350" dirty="0"/>
          </a:p>
        </p:txBody>
      </p:sp>
      <p:sp>
        <p:nvSpPr>
          <p:cNvPr id="13" name="Shape 9"/>
          <p:cNvSpPr/>
          <p:nvPr/>
        </p:nvSpPr>
        <p:spPr>
          <a:xfrm>
            <a:off x="697587" y="4486037"/>
            <a:ext cx="13235226" cy="1544836"/>
          </a:xfrm>
          <a:prstGeom prst="roundRect">
            <a:avLst>
              <a:gd name="adj" fmla="val 1694"/>
            </a:avLst>
          </a:prstGeom>
          <a:solidFill>
            <a:srgbClr val="EFECE6"/>
          </a:solidFill>
          <a:ln w="22860">
            <a:solidFill>
              <a:srgbClr val="CBC5B8"/>
            </a:solidFill>
            <a:prstDash val="solid"/>
          </a:ln>
        </p:spPr>
      </p:sp>
      <p:sp>
        <p:nvSpPr>
          <p:cNvPr id="14" name="Shape 10"/>
          <p:cNvSpPr/>
          <p:nvPr/>
        </p:nvSpPr>
        <p:spPr>
          <a:xfrm>
            <a:off x="720447" y="4508897"/>
            <a:ext cx="697587" cy="1499116"/>
          </a:xfrm>
          <a:prstGeom prst="rect">
            <a:avLst/>
          </a:prstGeom>
          <a:solidFill>
            <a:srgbClr val="E5DFD2"/>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451" y="5127546"/>
            <a:ext cx="261580" cy="261580"/>
          </a:xfrm>
          <a:prstGeom prst="rect">
            <a:avLst/>
          </a:prstGeom>
        </p:spPr>
      </p:pic>
      <p:sp>
        <p:nvSpPr>
          <p:cNvPr id="16" name="Text 11"/>
          <p:cNvSpPr/>
          <p:nvPr/>
        </p:nvSpPr>
        <p:spPr>
          <a:xfrm>
            <a:off x="1571268" y="4683204"/>
            <a:ext cx="2180034" cy="272415"/>
          </a:xfrm>
          <a:prstGeom prst="rect">
            <a:avLst/>
          </a:prstGeom>
          <a:noFill/>
          <a:ln/>
        </p:spPr>
        <p:txBody>
          <a:bodyPr wrap="none" lIns="0" tIns="0" rIns="0" bIns="0" rtlCol="0" anchor="t"/>
          <a:lstStyle/>
          <a:p>
            <a:pPr algn="l" indent="0" marL="0">
              <a:lnSpc>
                <a:spcPts val="2100"/>
              </a:lnSpc>
              <a:buNone/>
            </a:pPr>
            <a:r>
              <a:rPr lang="en-US" sz="1700" b="1" dirty="0">
                <a:solidFill>
                  <a:srgbClr val="4A4A45"/>
                </a:solidFill>
                <a:latin typeface="Lato Bold" pitchFamily="34" charset="0"/>
                <a:ea typeface="Lato Bold" pitchFamily="34" charset="-122"/>
                <a:cs typeface="Lato Bold" pitchFamily="34" charset="-120"/>
              </a:rPr>
              <a:t>AuthService Class</a:t>
            </a:r>
            <a:endParaRPr lang="en-US" sz="1700" dirty="0"/>
          </a:p>
        </p:txBody>
      </p:sp>
      <p:sp>
        <p:nvSpPr>
          <p:cNvPr id="17" name="Text 12"/>
          <p:cNvSpPr/>
          <p:nvPr/>
        </p:nvSpPr>
        <p:spPr>
          <a:xfrm>
            <a:off x="1571268" y="5047536"/>
            <a:ext cx="12164378" cy="786170"/>
          </a:xfrm>
          <a:prstGeom prst="rect">
            <a:avLst/>
          </a:prstGeom>
          <a:noFill/>
          <a:ln/>
        </p:spPr>
        <p:txBody>
          <a:bodyPr wrap="square" lIns="0" tIns="0" rIns="0" bIns="0" rtlCol="0" anchor="t"/>
          <a:lstStyle/>
          <a:p>
            <a:pPr algn="l" indent="0" marL="0">
              <a:lnSpc>
                <a:spcPts val="2050"/>
              </a:lnSpc>
              <a:buNone/>
            </a:pPr>
            <a:r>
              <a:rPr lang="en-US" sz="1350" dirty="0">
                <a:solidFill>
                  <a:srgbClr val="4A4A45"/>
                </a:solidFill>
                <a:latin typeface="Lato" pitchFamily="34" charset="0"/>
                <a:ea typeface="Lato" pitchFamily="34" charset="-122"/>
                <a:cs typeface="Lato" pitchFamily="34" charset="-120"/>
              </a:rPr>
              <a:t>Contains the core business logic for authentication and authorisation. This includes methods for user registration, login verification (comparing provided credentials with stored hashes), and determining user permissions based on their assigned role. It acts as an intermediary between the controller and the repository.</a:t>
            </a:r>
            <a:endParaRPr lang="en-US" sz="1350" dirty="0"/>
          </a:p>
        </p:txBody>
      </p:sp>
      <p:sp>
        <p:nvSpPr>
          <p:cNvPr id="18" name="Shape 13"/>
          <p:cNvSpPr/>
          <p:nvPr/>
        </p:nvSpPr>
        <p:spPr>
          <a:xfrm>
            <a:off x="697587" y="6184106"/>
            <a:ext cx="13235226" cy="1290399"/>
          </a:xfrm>
          <a:prstGeom prst="roundRect">
            <a:avLst>
              <a:gd name="adj" fmla="val 2027"/>
            </a:avLst>
          </a:prstGeom>
          <a:solidFill>
            <a:srgbClr val="EFECE6"/>
          </a:solidFill>
          <a:ln w="22860">
            <a:solidFill>
              <a:srgbClr val="CBC5B8"/>
            </a:solidFill>
            <a:prstDash val="solid"/>
          </a:ln>
        </p:spPr>
      </p:sp>
      <p:sp>
        <p:nvSpPr>
          <p:cNvPr id="19" name="Shape 14"/>
          <p:cNvSpPr/>
          <p:nvPr/>
        </p:nvSpPr>
        <p:spPr>
          <a:xfrm>
            <a:off x="720447" y="6206966"/>
            <a:ext cx="697587" cy="1244679"/>
          </a:xfrm>
          <a:prstGeom prst="rect">
            <a:avLst/>
          </a:prstGeom>
          <a:solidFill>
            <a:srgbClr val="E5DFD2"/>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8451" y="6698456"/>
            <a:ext cx="261580" cy="261580"/>
          </a:xfrm>
          <a:prstGeom prst="rect">
            <a:avLst/>
          </a:prstGeom>
        </p:spPr>
      </p:pic>
      <p:sp>
        <p:nvSpPr>
          <p:cNvPr id="21" name="Text 15"/>
          <p:cNvSpPr/>
          <p:nvPr/>
        </p:nvSpPr>
        <p:spPr>
          <a:xfrm>
            <a:off x="1571268" y="6381274"/>
            <a:ext cx="2180034" cy="272415"/>
          </a:xfrm>
          <a:prstGeom prst="rect">
            <a:avLst/>
          </a:prstGeom>
          <a:noFill/>
          <a:ln/>
        </p:spPr>
        <p:txBody>
          <a:bodyPr wrap="none" lIns="0" tIns="0" rIns="0" bIns="0" rtlCol="0" anchor="t"/>
          <a:lstStyle/>
          <a:p>
            <a:pPr algn="l" indent="0" marL="0">
              <a:lnSpc>
                <a:spcPts val="2100"/>
              </a:lnSpc>
              <a:buNone/>
            </a:pPr>
            <a:r>
              <a:rPr lang="en-US" sz="1700" b="1" dirty="0">
                <a:solidFill>
                  <a:srgbClr val="4A4A45"/>
                </a:solidFill>
                <a:latin typeface="Lato Bold" pitchFamily="34" charset="0"/>
                <a:ea typeface="Lato Bold" pitchFamily="34" charset="-122"/>
                <a:cs typeface="Lato Bold" pitchFamily="34" charset="-120"/>
              </a:rPr>
              <a:t>AuthController Class</a:t>
            </a:r>
            <a:endParaRPr lang="en-US" sz="1700" dirty="0"/>
          </a:p>
        </p:txBody>
      </p:sp>
      <p:sp>
        <p:nvSpPr>
          <p:cNvPr id="22" name="Text 16"/>
          <p:cNvSpPr/>
          <p:nvPr/>
        </p:nvSpPr>
        <p:spPr>
          <a:xfrm>
            <a:off x="1571268" y="6745605"/>
            <a:ext cx="12164378" cy="531733"/>
          </a:xfrm>
          <a:prstGeom prst="rect">
            <a:avLst/>
          </a:prstGeom>
          <a:noFill/>
          <a:ln/>
        </p:spPr>
        <p:txBody>
          <a:bodyPr wrap="square" lIns="0" tIns="0" rIns="0" bIns="0" rtlCol="0" anchor="t"/>
          <a:lstStyle/>
          <a:p>
            <a:pPr algn="l" indent="0" marL="0">
              <a:lnSpc>
                <a:spcPts val="2050"/>
              </a:lnSpc>
              <a:buNone/>
            </a:pPr>
            <a:r>
              <a:rPr lang="en-US" sz="1350" dirty="0">
                <a:solidFill>
                  <a:srgbClr val="4A4A45"/>
                </a:solidFill>
                <a:latin typeface="Lato" pitchFamily="34" charset="0"/>
                <a:ea typeface="Lato" pitchFamily="34" charset="-122"/>
                <a:cs typeface="Lato" pitchFamily="34" charset="-120"/>
              </a:rPr>
              <a:t>Exposes RESTful API endpoints for user authentication and role management. This controller handles incoming HTTP requests for login, registration, and potentially role modification. It interacts with the </a:t>
            </a:r>
            <a:pPr algn="l" indent="0" marL="0">
              <a:lnSpc>
                <a:spcPts val="2050"/>
              </a:lnSpc>
              <a:buNone/>
            </a:pPr>
            <a:r>
              <a:rPr lang="en-US" sz="1350" dirty="0">
                <a:solidFill>
                  <a:srgbClr val="4A4A45"/>
                </a:solidFill>
                <a:highlight>
                  <a:srgbClr val="E2DFD9"/>
                </a:highlight>
                <a:latin typeface="Consolas" pitchFamily="34" charset="0"/>
                <a:ea typeface="Consolas" pitchFamily="34" charset="-122"/>
                <a:cs typeface="Consolas" pitchFamily="34" charset="-120"/>
              </a:rPr>
              <a:t>AuthService</a:t>
            </a:r>
            <a:pPr algn="l" indent="0" marL="0">
              <a:lnSpc>
                <a:spcPts val="2050"/>
              </a:lnSpc>
              <a:buNone/>
            </a:pPr>
            <a:r>
              <a:rPr lang="en-US" sz="1350" dirty="0">
                <a:solidFill>
                  <a:srgbClr val="4A4A45"/>
                </a:solidFill>
                <a:latin typeface="Lato" pitchFamily="34" charset="0"/>
                <a:ea typeface="Lato" pitchFamily="34" charset="-122"/>
                <a:cs typeface="Lato" pitchFamily="34" charset="-120"/>
              </a:rPr>
              <a:t> to process requests and returns appropriate responses to the client.</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666161" y="426363"/>
            <a:ext cx="6622256" cy="447675"/>
          </a:xfrm>
          <a:prstGeom prst="rect">
            <a:avLst/>
          </a:prstGeom>
          <a:noFill/>
          <a:ln/>
        </p:spPr>
        <p:txBody>
          <a:bodyPr wrap="none" lIns="0" tIns="0" rIns="0" bIns="0" rtlCol="0" anchor="t"/>
          <a:lstStyle/>
          <a:p>
            <a:pPr algn="l" indent="0" marL="0">
              <a:lnSpc>
                <a:spcPts val="3500"/>
              </a:lnSpc>
              <a:buNone/>
            </a:pPr>
            <a:r>
              <a:rPr lang="en-US" sz="2800" b="1" dirty="0">
                <a:solidFill>
                  <a:srgbClr val="282824"/>
                </a:solidFill>
                <a:latin typeface="Lato Bold" pitchFamily="34" charset="0"/>
                <a:ea typeface="Lato Bold" pitchFamily="34" charset="-122"/>
                <a:cs typeface="Lato Bold" pitchFamily="34" charset="-120"/>
              </a:rPr>
              <a:t>Class Diagram for Authentication Module</a:t>
            </a:r>
            <a:endParaRPr lang="en-US" sz="2800" dirty="0"/>
          </a:p>
        </p:txBody>
      </p:sp>
      <p:pic>
        <p:nvPicPr>
          <p:cNvPr id="3" name="Image 0" descr="preencoded.png">    </p:cNvPr>
          <p:cNvPicPr>
            <a:picLocks noChangeAspect="1"/>
          </p:cNvPicPr>
          <p:nvPr/>
        </p:nvPicPr>
        <p:blipFill>
          <a:blip r:embed="rId1"/>
          <a:stretch>
            <a:fillRect/>
          </a:stretch>
        </p:blipFill>
        <p:spPr>
          <a:xfrm>
            <a:off x="1666161" y="1080849"/>
            <a:ext cx="11298079" cy="5866209"/>
          </a:xfrm>
          <a:prstGeom prst="rect">
            <a:avLst/>
          </a:prstGeom>
        </p:spPr>
      </p:pic>
      <p:sp>
        <p:nvSpPr>
          <p:cNvPr id="4" name="Text 1"/>
          <p:cNvSpPr/>
          <p:nvPr/>
        </p:nvSpPr>
        <p:spPr>
          <a:xfrm>
            <a:off x="6606832" y="3379956"/>
            <a:ext cx="1394168" cy="1254750"/>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Lato Bold" pitchFamily="34" charset="0"/>
                <a:ea typeface="Lato Bold" pitchFamily="34" charset="-122"/>
                <a:cs typeface="Lato Bold" pitchFamily="34" charset="-120"/>
              </a:rPr>
              <a:t>Auth Module Class Diagram</a:t>
            </a:r>
            <a:endParaRPr lang="en-US" sz="13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7626" y="2636517"/>
            <a:ext cx="283713" cy="283713"/>
          </a:xfrm>
          <a:prstGeom prst="rect">
            <a:avLst/>
          </a:prstGeom>
        </p:spPr>
      </p:pic>
      <p:sp>
        <p:nvSpPr>
          <p:cNvPr id="6" name="Text 2"/>
          <p:cNvSpPr/>
          <p:nvPr/>
        </p:nvSpPr>
        <p:spPr>
          <a:xfrm>
            <a:off x="1933584" y="2291461"/>
            <a:ext cx="2442581" cy="313687"/>
          </a:xfrm>
          <a:prstGeom prst="rect">
            <a:avLst/>
          </a:prstGeom>
          <a:noFill/>
          <a:ln/>
        </p:spPr>
        <p:txBody>
          <a:bodyPr wrap="none" lIns="0" tIns="0" rIns="0" bIns="0" rtlCol="0" anchor="t"/>
          <a:lstStyle/>
          <a:p>
            <a:pPr algn="l" indent="0" marL="0">
              <a:lnSpc>
                <a:spcPts val="1650"/>
              </a:lnSpc>
              <a:buNone/>
            </a:pPr>
            <a:r>
              <a:rPr lang="en-US" sz="1350" b="1" dirty="0">
                <a:solidFill>
                  <a:srgbClr val="4A4A45"/>
                </a:solidFill>
                <a:latin typeface="Lato Bold" pitchFamily="34" charset="0"/>
                <a:ea typeface="Lato Bold" pitchFamily="34" charset="-122"/>
                <a:cs typeface="Lato Bold" pitchFamily="34" charset="-120"/>
              </a:rPr>
              <a:t>User</a:t>
            </a:r>
            <a:endParaRPr lang="en-US" sz="1350" dirty="0"/>
          </a:p>
        </p:txBody>
      </p:sp>
      <p:sp>
        <p:nvSpPr>
          <p:cNvPr id="7" name="Text 3"/>
          <p:cNvSpPr/>
          <p:nvPr/>
        </p:nvSpPr>
        <p:spPr>
          <a:xfrm>
            <a:off x="1933584" y="2694375"/>
            <a:ext cx="2442581" cy="431843"/>
          </a:xfrm>
          <a:prstGeom prst="rect">
            <a:avLst/>
          </a:prstGeom>
          <a:noFill/>
          <a:ln/>
        </p:spPr>
        <p:txBody>
          <a:bodyPr wrap="square" lIns="0" tIns="0" rIns="0" bIns="0" rtlCol="0" anchor="t"/>
          <a:lstStyle/>
          <a:p>
            <a:pPr algn="l" indent="0" marL="0">
              <a:lnSpc>
                <a:spcPts val="1150"/>
              </a:lnSpc>
              <a:buNone/>
            </a:pPr>
            <a:r>
              <a:rPr lang="en-US" sz="1050" dirty="0">
                <a:solidFill>
                  <a:srgbClr val="4A4A45"/>
                </a:solidFill>
                <a:latin typeface="Lato" pitchFamily="34" charset="0"/>
                <a:ea typeface="Lato" pitchFamily="34" charset="-122"/>
                <a:cs typeface="Lato" pitchFamily="34" charset="-120"/>
              </a:rPr>
              <a:t>userId, username, password, email, role</a:t>
            </a:r>
            <a:endParaRPr lang="en-US" sz="1050" dirty="0"/>
          </a:p>
        </p:txBody>
      </p:sp>
      <p:sp>
        <p:nvSpPr>
          <p:cNvPr id="8" name="Text 4"/>
          <p:cNvSpPr/>
          <p:nvPr/>
        </p:nvSpPr>
        <p:spPr>
          <a:xfrm>
            <a:off x="10253973" y="2291461"/>
            <a:ext cx="2442581" cy="313687"/>
          </a:xfrm>
          <a:prstGeom prst="rect">
            <a:avLst/>
          </a:prstGeom>
          <a:noFill/>
          <a:ln/>
        </p:spPr>
        <p:txBody>
          <a:bodyPr wrap="none" lIns="0" tIns="0" rIns="0" bIns="0" rtlCol="0" anchor="t"/>
          <a:lstStyle/>
          <a:p>
            <a:pPr algn="l" indent="0" marL="0">
              <a:lnSpc>
                <a:spcPts val="1650"/>
              </a:lnSpc>
              <a:buNone/>
            </a:pPr>
            <a:r>
              <a:rPr lang="en-US" sz="1350" b="1" dirty="0">
                <a:solidFill>
                  <a:srgbClr val="4A4A45"/>
                </a:solidFill>
                <a:latin typeface="Lato Bold" pitchFamily="34" charset="0"/>
                <a:ea typeface="Lato Bold" pitchFamily="34" charset="-122"/>
                <a:cs typeface="Lato Bold" pitchFamily="34" charset="-120"/>
              </a:rPr>
              <a:t>UserRepository</a:t>
            </a:r>
            <a:endParaRPr lang="en-US" sz="1350" dirty="0"/>
          </a:p>
        </p:txBody>
      </p:sp>
      <p:sp>
        <p:nvSpPr>
          <p:cNvPr id="9" name="Text 5"/>
          <p:cNvSpPr/>
          <p:nvPr/>
        </p:nvSpPr>
        <p:spPr>
          <a:xfrm>
            <a:off x="10253973" y="2694375"/>
            <a:ext cx="2442581" cy="215922"/>
          </a:xfrm>
          <a:prstGeom prst="rect">
            <a:avLst/>
          </a:prstGeom>
          <a:noFill/>
          <a:ln/>
        </p:spPr>
        <p:txBody>
          <a:bodyPr wrap="none" lIns="0" tIns="0" rIns="0" bIns="0" rtlCol="0" anchor="t"/>
          <a:lstStyle/>
          <a:p>
            <a:pPr algn="l" indent="0" marL="0">
              <a:lnSpc>
                <a:spcPts val="1150"/>
              </a:lnSpc>
              <a:buNone/>
            </a:pPr>
            <a:r>
              <a:rPr lang="en-US" sz="1050" dirty="0">
                <a:solidFill>
                  <a:srgbClr val="4A4A45"/>
                </a:solidFill>
                <a:latin typeface="Lato" pitchFamily="34" charset="0"/>
                <a:ea typeface="Lato" pitchFamily="34" charset="-122"/>
                <a:cs typeface="Lato" pitchFamily="34" charset="-120"/>
              </a:rPr>
              <a:t>findByUsername(), save()</a:t>
            </a:r>
            <a:endParaRPr lang="en-US" sz="1050" dirty="0"/>
          </a:p>
        </p:txBody>
      </p:sp>
      <p:pic>
        <p:nvPicPr>
          <p:cNvPr id="1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6733" y="2034237"/>
            <a:ext cx="283714" cy="283713"/>
          </a:xfrm>
          <a:prstGeom prst="rect">
            <a:avLst/>
          </a:prstGeom>
        </p:spPr>
      </p:pic>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3419" y="5067944"/>
            <a:ext cx="283713" cy="283713"/>
          </a:xfrm>
          <a:prstGeom prst="rect">
            <a:avLst/>
          </a:prstGeom>
        </p:spPr>
      </p:pic>
      <p:sp>
        <p:nvSpPr>
          <p:cNvPr id="12" name="Text 6"/>
          <p:cNvSpPr/>
          <p:nvPr/>
        </p:nvSpPr>
        <p:spPr>
          <a:xfrm>
            <a:off x="1933584" y="4901341"/>
            <a:ext cx="2442581" cy="313688"/>
          </a:xfrm>
          <a:prstGeom prst="rect">
            <a:avLst/>
          </a:prstGeom>
          <a:noFill/>
          <a:ln/>
        </p:spPr>
        <p:txBody>
          <a:bodyPr wrap="none" lIns="0" tIns="0" rIns="0" bIns="0" rtlCol="0" anchor="t"/>
          <a:lstStyle/>
          <a:p>
            <a:pPr algn="l" indent="0" marL="0">
              <a:lnSpc>
                <a:spcPts val="1650"/>
              </a:lnSpc>
              <a:buNone/>
            </a:pPr>
            <a:r>
              <a:rPr lang="en-US" sz="1350" b="1" dirty="0">
                <a:solidFill>
                  <a:srgbClr val="4A4A45"/>
                </a:solidFill>
                <a:latin typeface="Lato Bold" pitchFamily="34" charset="0"/>
                <a:ea typeface="Lato Bold" pitchFamily="34" charset="-122"/>
                <a:cs typeface="Lato Bold" pitchFamily="34" charset="-120"/>
              </a:rPr>
              <a:t>AuthService</a:t>
            </a:r>
            <a:endParaRPr lang="en-US" sz="1350" dirty="0"/>
          </a:p>
        </p:txBody>
      </p:sp>
      <p:sp>
        <p:nvSpPr>
          <p:cNvPr id="13" name="Text 7"/>
          <p:cNvSpPr/>
          <p:nvPr/>
        </p:nvSpPr>
        <p:spPr>
          <a:xfrm>
            <a:off x="1933584" y="5304256"/>
            <a:ext cx="2442581" cy="431843"/>
          </a:xfrm>
          <a:prstGeom prst="rect">
            <a:avLst/>
          </a:prstGeom>
          <a:noFill/>
          <a:ln/>
        </p:spPr>
        <p:txBody>
          <a:bodyPr wrap="square" lIns="0" tIns="0" rIns="0" bIns="0" rtlCol="0" anchor="t"/>
          <a:lstStyle/>
          <a:p>
            <a:pPr algn="l" indent="0" marL="0">
              <a:lnSpc>
                <a:spcPts val="1150"/>
              </a:lnSpc>
              <a:buNone/>
            </a:pPr>
            <a:r>
              <a:rPr lang="en-US" sz="1050" dirty="0">
                <a:solidFill>
                  <a:srgbClr val="4A4A45"/>
                </a:solidFill>
                <a:latin typeface="Lato" pitchFamily="34" charset="0"/>
                <a:ea typeface="Lato" pitchFamily="34" charset="-122"/>
                <a:cs typeface="Lato" pitchFamily="34" charset="-120"/>
              </a:rPr>
              <a:t>register(), login(), authorize()</a:t>
            </a:r>
            <a:endParaRPr lang="en-US" sz="1050" dirty="0"/>
          </a:p>
        </p:txBody>
      </p:sp>
      <p:sp>
        <p:nvSpPr>
          <p:cNvPr id="14" name="Text 8"/>
          <p:cNvSpPr/>
          <p:nvPr/>
        </p:nvSpPr>
        <p:spPr>
          <a:xfrm>
            <a:off x="10253973" y="4901341"/>
            <a:ext cx="2442581" cy="313688"/>
          </a:xfrm>
          <a:prstGeom prst="rect">
            <a:avLst/>
          </a:prstGeom>
          <a:noFill/>
          <a:ln/>
        </p:spPr>
        <p:txBody>
          <a:bodyPr wrap="none" lIns="0" tIns="0" rIns="0" bIns="0" rtlCol="0" anchor="t"/>
          <a:lstStyle/>
          <a:p>
            <a:pPr algn="l" indent="0" marL="0">
              <a:lnSpc>
                <a:spcPts val="1650"/>
              </a:lnSpc>
              <a:buNone/>
            </a:pPr>
            <a:r>
              <a:rPr lang="en-US" sz="1350" b="1" dirty="0">
                <a:solidFill>
                  <a:srgbClr val="4A4A45"/>
                </a:solidFill>
                <a:latin typeface="Lato Bold" pitchFamily="34" charset="0"/>
                <a:ea typeface="Lato Bold" pitchFamily="34" charset="-122"/>
                <a:cs typeface="Lato Bold" pitchFamily="34" charset="-120"/>
              </a:rPr>
              <a:t>AuthController</a:t>
            </a:r>
            <a:endParaRPr lang="en-US" sz="1350" dirty="0"/>
          </a:p>
        </p:txBody>
      </p:sp>
      <p:sp>
        <p:nvSpPr>
          <p:cNvPr id="15" name="Text 9"/>
          <p:cNvSpPr/>
          <p:nvPr/>
        </p:nvSpPr>
        <p:spPr>
          <a:xfrm>
            <a:off x="10253973" y="5304256"/>
            <a:ext cx="2442581" cy="215922"/>
          </a:xfrm>
          <a:prstGeom prst="rect">
            <a:avLst/>
          </a:prstGeom>
          <a:noFill/>
          <a:ln/>
        </p:spPr>
        <p:txBody>
          <a:bodyPr wrap="none" lIns="0" tIns="0" rIns="0" bIns="0" rtlCol="0" anchor="t"/>
          <a:lstStyle/>
          <a:p>
            <a:pPr algn="l" indent="0" marL="0">
              <a:lnSpc>
                <a:spcPts val="1150"/>
              </a:lnSpc>
              <a:buNone/>
            </a:pPr>
            <a:r>
              <a:rPr lang="en-US" sz="1050" dirty="0">
                <a:solidFill>
                  <a:srgbClr val="4A4A45"/>
                </a:solidFill>
                <a:latin typeface="Lato" pitchFamily="34" charset="0"/>
                <a:ea typeface="Lato" pitchFamily="34" charset="-122"/>
                <a:cs typeface="Lato" pitchFamily="34" charset="-120"/>
              </a:rPr>
              <a:t>POST /login, POST /register</a:t>
            </a:r>
            <a:endParaRPr lang="en-US" sz="1050" dirty="0"/>
          </a:p>
        </p:txBody>
      </p:sp>
      <p:pic>
        <p:nvPicPr>
          <p:cNvPr id="1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85567" y="5993671"/>
            <a:ext cx="283713" cy="283713"/>
          </a:xfrm>
          <a:prstGeom prst="rect">
            <a:avLst/>
          </a:prstGeom>
        </p:spPr>
      </p:pic>
      <p:sp>
        <p:nvSpPr>
          <p:cNvPr id="17" name="Text 10"/>
          <p:cNvSpPr/>
          <p:nvPr/>
        </p:nvSpPr>
        <p:spPr>
          <a:xfrm>
            <a:off x="1666161" y="7063383"/>
            <a:ext cx="11298079" cy="739735"/>
          </a:xfrm>
          <a:prstGeom prst="rect">
            <a:avLst/>
          </a:prstGeom>
          <a:noFill/>
          <a:ln/>
        </p:spPr>
        <p:txBody>
          <a:bodyPr wrap="square" lIns="0" tIns="0" rIns="0" bIns="0" rtlCol="0" anchor="t"/>
          <a:lstStyle/>
          <a:p>
            <a:pPr algn="l" indent="0" marL="0">
              <a:lnSpc>
                <a:spcPts val="1900"/>
              </a:lnSpc>
              <a:buNone/>
            </a:pPr>
            <a:r>
              <a:rPr lang="en-US" sz="1400" dirty="0">
                <a:solidFill>
                  <a:srgbClr val="4A4A45"/>
                </a:solidFill>
                <a:latin typeface="Lato" pitchFamily="34" charset="0"/>
                <a:ea typeface="Lato" pitchFamily="34" charset="-122"/>
                <a:cs typeface="Lato" pitchFamily="34" charset="-120"/>
              </a:rPr>
              <a:t>This diagram visually represents the structure and relationships between the key classes in our authentication module. It illustrates how the </a:t>
            </a:r>
            <a:pPr algn="l" indent="0" marL="0">
              <a:lnSpc>
                <a:spcPts val="1900"/>
              </a:lnSpc>
              <a:buNone/>
            </a:pPr>
            <a:r>
              <a:rPr lang="en-US" sz="1400" dirty="0">
                <a:solidFill>
                  <a:srgbClr val="4A4A45"/>
                </a:solidFill>
                <a:highlight>
                  <a:srgbClr val="E2DFD9"/>
                </a:highlight>
                <a:latin typeface="Consolas" pitchFamily="34" charset="0"/>
                <a:ea typeface="Consolas" pitchFamily="34" charset="-122"/>
                <a:cs typeface="Consolas" pitchFamily="34" charset="-120"/>
              </a:rPr>
              <a:t>AuthController</a:t>
            </a:r>
            <a:pPr algn="l" indent="0" marL="0">
              <a:lnSpc>
                <a:spcPts val="1900"/>
              </a:lnSpc>
              <a:buNone/>
            </a:pPr>
            <a:r>
              <a:rPr lang="en-US" sz="1400" dirty="0">
                <a:solidFill>
                  <a:srgbClr val="4A4A45"/>
                </a:solidFill>
                <a:latin typeface="Lato" pitchFamily="34" charset="0"/>
                <a:ea typeface="Lato" pitchFamily="34" charset="-122"/>
                <a:cs typeface="Lato" pitchFamily="34" charset="-120"/>
              </a:rPr>
              <a:t> interacts with the </a:t>
            </a:r>
            <a:pPr algn="l" indent="0" marL="0">
              <a:lnSpc>
                <a:spcPts val="1900"/>
              </a:lnSpc>
              <a:buNone/>
            </a:pPr>
            <a:r>
              <a:rPr lang="en-US" sz="1400" dirty="0">
                <a:solidFill>
                  <a:srgbClr val="4A4A45"/>
                </a:solidFill>
                <a:highlight>
                  <a:srgbClr val="E2DFD9"/>
                </a:highlight>
                <a:latin typeface="Consolas" pitchFamily="34" charset="0"/>
                <a:ea typeface="Consolas" pitchFamily="34" charset="-122"/>
                <a:cs typeface="Consolas" pitchFamily="34" charset="-120"/>
              </a:rPr>
              <a:t>AuthService</a:t>
            </a:r>
            <a:pPr algn="l" indent="0" marL="0">
              <a:lnSpc>
                <a:spcPts val="1900"/>
              </a:lnSpc>
              <a:buNone/>
            </a:pPr>
            <a:r>
              <a:rPr lang="en-US" sz="1400" dirty="0">
                <a:solidFill>
                  <a:srgbClr val="4A4A45"/>
                </a:solidFill>
                <a:latin typeface="Lato" pitchFamily="34" charset="0"/>
                <a:ea typeface="Lato" pitchFamily="34" charset="-122"/>
                <a:cs typeface="Lato" pitchFamily="34" charset="-120"/>
              </a:rPr>
              <a:t>, which in turn leverages the </a:t>
            </a:r>
            <a:pPr algn="l" indent="0" marL="0">
              <a:lnSpc>
                <a:spcPts val="1900"/>
              </a:lnSpc>
              <a:buNone/>
            </a:pPr>
            <a:r>
              <a:rPr lang="en-US" sz="1400" dirty="0">
                <a:solidFill>
                  <a:srgbClr val="4A4A45"/>
                </a:solidFill>
                <a:highlight>
                  <a:srgbClr val="E2DFD9"/>
                </a:highlight>
                <a:latin typeface="Consolas" pitchFamily="34" charset="0"/>
                <a:ea typeface="Consolas" pitchFamily="34" charset="-122"/>
                <a:cs typeface="Consolas" pitchFamily="34" charset="-120"/>
              </a:rPr>
              <a:t>UserRepository</a:t>
            </a:r>
            <a:pPr algn="l" indent="0" marL="0">
              <a:lnSpc>
                <a:spcPts val="1900"/>
              </a:lnSpc>
              <a:buNone/>
            </a:pPr>
            <a:r>
              <a:rPr lang="en-US" sz="1400" dirty="0">
                <a:solidFill>
                  <a:srgbClr val="4A4A45"/>
                </a:solidFill>
                <a:latin typeface="Lato" pitchFamily="34" charset="0"/>
                <a:ea typeface="Lato" pitchFamily="34" charset="-122"/>
                <a:cs typeface="Lato" pitchFamily="34" charset="-120"/>
              </a:rPr>
              <a:t> to manage </a:t>
            </a:r>
            <a:pPr algn="l" indent="0" marL="0">
              <a:lnSpc>
                <a:spcPts val="1900"/>
              </a:lnSpc>
              <a:buNone/>
            </a:pPr>
            <a:r>
              <a:rPr lang="en-US" sz="1400" dirty="0">
                <a:solidFill>
                  <a:srgbClr val="4A4A45"/>
                </a:solidFill>
                <a:highlight>
                  <a:srgbClr val="E2DFD9"/>
                </a:highlight>
                <a:latin typeface="Consolas" pitchFamily="34" charset="0"/>
                <a:ea typeface="Consolas" pitchFamily="34" charset="-122"/>
                <a:cs typeface="Consolas" pitchFamily="34" charset="-120"/>
              </a:rPr>
              <a:t>User</a:t>
            </a:r>
            <a:pPr algn="l" indent="0" marL="0">
              <a:lnSpc>
                <a:spcPts val="1900"/>
              </a:lnSpc>
              <a:buNone/>
            </a:pPr>
            <a:r>
              <a:rPr lang="en-US" sz="1400" dirty="0">
                <a:solidFill>
                  <a:srgbClr val="4A4A45"/>
                </a:solidFill>
                <a:latin typeface="Lato" pitchFamily="34" charset="0"/>
                <a:ea typeface="Lato" pitchFamily="34" charset="-122"/>
                <a:cs typeface="Lato" pitchFamily="34" charset="-120"/>
              </a:rPr>
              <a:t> data, ensuring a clear separation of concerns and maintainable code.</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0095" y="616268"/>
            <a:ext cx="11201757" cy="593765"/>
          </a:xfrm>
          <a:prstGeom prst="rect">
            <a:avLst/>
          </a:prstGeom>
          <a:noFill/>
          <a:ln/>
        </p:spPr>
        <p:txBody>
          <a:bodyPr wrap="none" lIns="0" tIns="0" rIns="0" bIns="0" rtlCol="0" anchor="t"/>
          <a:lstStyle/>
          <a:p>
            <a:pPr algn="l" indent="0" marL="0">
              <a:lnSpc>
                <a:spcPts val="4650"/>
              </a:lnSpc>
              <a:buNone/>
            </a:pPr>
            <a:r>
              <a:rPr lang="en-US" sz="3700" b="1" dirty="0">
                <a:solidFill>
                  <a:srgbClr val="282824"/>
                </a:solidFill>
                <a:latin typeface="Lato Bold" pitchFamily="34" charset="0"/>
                <a:ea typeface="Lato Bold" pitchFamily="34" charset="-122"/>
                <a:cs typeface="Lato Bold" pitchFamily="34" charset="-120"/>
              </a:rPr>
              <a:t>Database Schema for SHEMS Authentication Module</a:t>
            </a:r>
            <a:endParaRPr lang="en-US" sz="3700" dirty="0"/>
          </a:p>
        </p:txBody>
      </p:sp>
      <p:sp>
        <p:nvSpPr>
          <p:cNvPr id="3" name="Shape 1"/>
          <p:cNvSpPr/>
          <p:nvPr/>
        </p:nvSpPr>
        <p:spPr>
          <a:xfrm>
            <a:off x="760095" y="1573887"/>
            <a:ext cx="13110210" cy="5090874"/>
          </a:xfrm>
          <a:prstGeom prst="roundRect">
            <a:avLst>
              <a:gd name="adj" fmla="val 560"/>
            </a:avLst>
          </a:prstGeom>
          <a:noFill/>
          <a:ln w="7620">
            <a:solidFill>
              <a:srgbClr val="000000">
                <a:alpha val="8000"/>
              </a:srgbClr>
            </a:solidFill>
            <a:prstDash val="solid"/>
          </a:ln>
        </p:spPr>
      </p:sp>
      <p:sp>
        <p:nvSpPr>
          <p:cNvPr id="4" name="Shape 2"/>
          <p:cNvSpPr/>
          <p:nvPr/>
        </p:nvSpPr>
        <p:spPr>
          <a:xfrm>
            <a:off x="767715" y="1581507"/>
            <a:ext cx="13094970" cy="530900"/>
          </a:xfrm>
          <a:prstGeom prst="rect">
            <a:avLst/>
          </a:prstGeom>
          <a:solidFill>
            <a:srgbClr val="FFFFFF">
              <a:alpha val="4000"/>
            </a:srgbClr>
          </a:solidFill>
          <a:ln/>
        </p:spPr>
      </p:sp>
      <p:sp>
        <p:nvSpPr>
          <p:cNvPr id="5" name="Text 3"/>
          <p:cNvSpPr/>
          <p:nvPr/>
        </p:nvSpPr>
        <p:spPr>
          <a:xfrm>
            <a:off x="957858" y="1698188"/>
            <a:ext cx="2235041"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Users</a:t>
            </a:r>
            <a:endParaRPr lang="en-US" sz="1450" dirty="0"/>
          </a:p>
        </p:txBody>
      </p:sp>
      <p:sp>
        <p:nvSpPr>
          <p:cNvPr id="6" name="Text 4"/>
          <p:cNvSpPr/>
          <p:nvPr/>
        </p:nvSpPr>
        <p:spPr>
          <a:xfrm>
            <a:off x="3580567" y="1698188"/>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user_id</a:t>
            </a:r>
            <a:endParaRPr lang="en-US" sz="1450" dirty="0"/>
          </a:p>
        </p:txBody>
      </p:sp>
      <p:sp>
        <p:nvSpPr>
          <p:cNvPr id="7" name="Text 5"/>
          <p:cNvSpPr/>
          <p:nvPr/>
        </p:nvSpPr>
        <p:spPr>
          <a:xfrm>
            <a:off x="6854309" y="1698188"/>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UUID/INT</a:t>
            </a:r>
            <a:endParaRPr lang="en-US" sz="1450" dirty="0"/>
          </a:p>
        </p:txBody>
      </p:sp>
      <p:sp>
        <p:nvSpPr>
          <p:cNvPr id="8" name="Text 6"/>
          <p:cNvSpPr/>
          <p:nvPr/>
        </p:nvSpPr>
        <p:spPr>
          <a:xfrm>
            <a:off x="10128052" y="1698188"/>
            <a:ext cx="3544610"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Primary Key, Unique, Not Null</a:t>
            </a:r>
            <a:endParaRPr lang="en-US" sz="1450" dirty="0"/>
          </a:p>
        </p:txBody>
      </p:sp>
      <p:sp>
        <p:nvSpPr>
          <p:cNvPr id="9" name="Shape 7"/>
          <p:cNvSpPr/>
          <p:nvPr/>
        </p:nvSpPr>
        <p:spPr>
          <a:xfrm>
            <a:off x="767715" y="2112407"/>
            <a:ext cx="13094970" cy="530900"/>
          </a:xfrm>
          <a:prstGeom prst="rect">
            <a:avLst/>
          </a:prstGeom>
          <a:solidFill>
            <a:srgbClr val="000000">
              <a:alpha val="4000"/>
            </a:srgbClr>
          </a:solidFill>
          <a:ln/>
        </p:spPr>
      </p:sp>
      <p:sp>
        <p:nvSpPr>
          <p:cNvPr id="10" name="Text 8"/>
          <p:cNvSpPr/>
          <p:nvPr/>
        </p:nvSpPr>
        <p:spPr>
          <a:xfrm>
            <a:off x="957858" y="2229088"/>
            <a:ext cx="2235041" cy="297537"/>
          </a:xfrm>
          <a:prstGeom prst="rect">
            <a:avLst/>
          </a:prstGeom>
          <a:noFill/>
          <a:ln/>
        </p:spPr>
        <p:txBody>
          <a:bodyPr wrap="none" lIns="0" tIns="0" rIns="0" bIns="0" rtlCol="0" anchor="t"/>
          <a:lstStyle/>
          <a:p>
            <a:pPr algn="l" indent="0" marL="0">
              <a:lnSpc>
                <a:spcPts val="2300"/>
              </a:lnSpc>
              <a:buNone/>
            </a:pPr>
            <a:endParaRPr lang="en-US" sz="1450" dirty="0"/>
          </a:p>
        </p:txBody>
      </p:sp>
      <p:sp>
        <p:nvSpPr>
          <p:cNvPr id="11" name="Text 9"/>
          <p:cNvSpPr/>
          <p:nvPr/>
        </p:nvSpPr>
        <p:spPr>
          <a:xfrm>
            <a:off x="3580567" y="2229088"/>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username</a:t>
            </a:r>
            <a:endParaRPr lang="en-US" sz="1450" dirty="0"/>
          </a:p>
        </p:txBody>
      </p:sp>
      <p:sp>
        <p:nvSpPr>
          <p:cNvPr id="12" name="Text 10"/>
          <p:cNvSpPr/>
          <p:nvPr/>
        </p:nvSpPr>
        <p:spPr>
          <a:xfrm>
            <a:off x="6854309" y="2229088"/>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VARCHAR(50)</a:t>
            </a:r>
            <a:endParaRPr lang="en-US" sz="1450" dirty="0"/>
          </a:p>
        </p:txBody>
      </p:sp>
      <p:sp>
        <p:nvSpPr>
          <p:cNvPr id="13" name="Text 11"/>
          <p:cNvSpPr/>
          <p:nvPr/>
        </p:nvSpPr>
        <p:spPr>
          <a:xfrm>
            <a:off x="10128052" y="2229088"/>
            <a:ext cx="3544610"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Unique, Not Null</a:t>
            </a:r>
            <a:endParaRPr lang="en-US" sz="1450" dirty="0"/>
          </a:p>
        </p:txBody>
      </p:sp>
      <p:sp>
        <p:nvSpPr>
          <p:cNvPr id="14" name="Shape 12"/>
          <p:cNvSpPr/>
          <p:nvPr/>
        </p:nvSpPr>
        <p:spPr>
          <a:xfrm>
            <a:off x="767715" y="2643307"/>
            <a:ext cx="13094970" cy="530900"/>
          </a:xfrm>
          <a:prstGeom prst="rect">
            <a:avLst/>
          </a:prstGeom>
          <a:solidFill>
            <a:srgbClr val="FFFFFF">
              <a:alpha val="4000"/>
            </a:srgbClr>
          </a:solidFill>
          <a:ln/>
        </p:spPr>
      </p:sp>
      <p:sp>
        <p:nvSpPr>
          <p:cNvPr id="15" name="Text 13"/>
          <p:cNvSpPr/>
          <p:nvPr/>
        </p:nvSpPr>
        <p:spPr>
          <a:xfrm>
            <a:off x="957858" y="2759988"/>
            <a:ext cx="2235041" cy="297537"/>
          </a:xfrm>
          <a:prstGeom prst="rect">
            <a:avLst/>
          </a:prstGeom>
          <a:noFill/>
          <a:ln/>
        </p:spPr>
        <p:txBody>
          <a:bodyPr wrap="none" lIns="0" tIns="0" rIns="0" bIns="0" rtlCol="0" anchor="t"/>
          <a:lstStyle/>
          <a:p>
            <a:pPr algn="l" indent="0" marL="0">
              <a:lnSpc>
                <a:spcPts val="2300"/>
              </a:lnSpc>
              <a:buNone/>
            </a:pPr>
            <a:endParaRPr lang="en-US" sz="1450" dirty="0"/>
          </a:p>
        </p:txBody>
      </p:sp>
      <p:sp>
        <p:nvSpPr>
          <p:cNvPr id="16" name="Text 14"/>
          <p:cNvSpPr/>
          <p:nvPr/>
        </p:nvSpPr>
        <p:spPr>
          <a:xfrm>
            <a:off x="3580567" y="2759988"/>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password_hash</a:t>
            </a:r>
            <a:endParaRPr lang="en-US" sz="1450" dirty="0"/>
          </a:p>
        </p:txBody>
      </p:sp>
      <p:sp>
        <p:nvSpPr>
          <p:cNvPr id="17" name="Text 15"/>
          <p:cNvSpPr/>
          <p:nvPr/>
        </p:nvSpPr>
        <p:spPr>
          <a:xfrm>
            <a:off x="6854309" y="2759988"/>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VARCHAR(255)</a:t>
            </a:r>
            <a:endParaRPr lang="en-US" sz="1450" dirty="0"/>
          </a:p>
        </p:txBody>
      </p:sp>
      <p:sp>
        <p:nvSpPr>
          <p:cNvPr id="18" name="Text 16"/>
          <p:cNvSpPr/>
          <p:nvPr/>
        </p:nvSpPr>
        <p:spPr>
          <a:xfrm>
            <a:off x="10128052" y="2759988"/>
            <a:ext cx="3544610"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Not Null, Stores hashed password</a:t>
            </a:r>
            <a:endParaRPr lang="en-US" sz="1450" dirty="0"/>
          </a:p>
        </p:txBody>
      </p:sp>
      <p:sp>
        <p:nvSpPr>
          <p:cNvPr id="19" name="Shape 17"/>
          <p:cNvSpPr/>
          <p:nvPr/>
        </p:nvSpPr>
        <p:spPr>
          <a:xfrm>
            <a:off x="767715" y="3174206"/>
            <a:ext cx="13094970" cy="530900"/>
          </a:xfrm>
          <a:prstGeom prst="rect">
            <a:avLst/>
          </a:prstGeom>
          <a:solidFill>
            <a:srgbClr val="000000">
              <a:alpha val="4000"/>
            </a:srgbClr>
          </a:solidFill>
          <a:ln/>
        </p:spPr>
      </p:sp>
      <p:sp>
        <p:nvSpPr>
          <p:cNvPr id="20" name="Text 18"/>
          <p:cNvSpPr/>
          <p:nvPr/>
        </p:nvSpPr>
        <p:spPr>
          <a:xfrm>
            <a:off x="957858" y="3290888"/>
            <a:ext cx="2235041" cy="297537"/>
          </a:xfrm>
          <a:prstGeom prst="rect">
            <a:avLst/>
          </a:prstGeom>
          <a:noFill/>
          <a:ln/>
        </p:spPr>
        <p:txBody>
          <a:bodyPr wrap="none" lIns="0" tIns="0" rIns="0" bIns="0" rtlCol="0" anchor="t"/>
          <a:lstStyle/>
          <a:p>
            <a:pPr algn="l" indent="0" marL="0">
              <a:lnSpc>
                <a:spcPts val="2300"/>
              </a:lnSpc>
              <a:buNone/>
            </a:pPr>
            <a:endParaRPr lang="en-US" sz="1450" dirty="0"/>
          </a:p>
        </p:txBody>
      </p:sp>
      <p:sp>
        <p:nvSpPr>
          <p:cNvPr id="21" name="Text 19"/>
          <p:cNvSpPr/>
          <p:nvPr/>
        </p:nvSpPr>
        <p:spPr>
          <a:xfrm>
            <a:off x="3580567" y="3290888"/>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email</a:t>
            </a:r>
            <a:endParaRPr lang="en-US" sz="1450" dirty="0"/>
          </a:p>
        </p:txBody>
      </p:sp>
      <p:sp>
        <p:nvSpPr>
          <p:cNvPr id="22" name="Text 20"/>
          <p:cNvSpPr/>
          <p:nvPr/>
        </p:nvSpPr>
        <p:spPr>
          <a:xfrm>
            <a:off x="6854309" y="3290888"/>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VARCHAR(100)</a:t>
            </a:r>
            <a:endParaRPr lang="en-US" sz="1450" dirty="0"/>
          </a:p>
        </p:txBody>
      </p:sp>
      <p:sp>
        <p:nvSpPr>
          <p:cNvPr id="23" name="Text 21"/>
          <p:cNvSpPr/>
          <p:nvPr/>
        </p:nvSpPr>
        <p:spPr>
          <a:xfrm>
            <a:off x="10128052" y="3290888"/>
            <a:ext cx="3544610"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Unique, Not Null</a:t>
            </a:r>
            <a:endParaRPr lang="en-US" sz="1450" dirty="0"/>
          </a:p>
        </p:txBody>
      </p:sp>
      <p:sp>
        <p:nvSpPr>
          <p:cNvPr id="24" name="Shape 22"/>
          <p:cNvSpPr/>
          <p:nvPr/>
        </p:nvSpPr>
        <p:spPr>
          <a:xfrm>
            <a:off x="767715" y="3705106"/>
            <a:ext cx="13094970" cy="828437"/>
          </a:xfrm>
          <a:prstGeom prst="rect">
            <a:avLst/>
          </a:prstGeom>
          <a:solidFill>
            <a:srgbClr val="FFFFFF">
              <a:alpha val="4000"/>
            </a:srgbClr>
          </a:solidFill>
          <a:ln/>
        </p:spPr>
      </p:sp>
      <p:sp>
        <p:nvSpPr>
          <p:cNvPr id="25" name="Text 23"/>
          <p:cNvSpPr/>
          <p:nvPr/>
        </p:nvSpPr>
        <p:spPr>
          <a:xfrm>
            <a:off x="957858" y="3821787"/>
            <a:ext cx="2235041" cy="297537"/>
          </a:xfrm>
          <a:prstGeom prst="rect">
            <a:avLst/>
          </a:prstGeom>
          <a:noFill/>
          <a:ln/>
        </p:spPr>
        <p:txBody>
          <a:bodyPr wrap="none" lIns="0" tIns="0" rIns="0" bIns="0" rtlCol="0" anchor="t"/>
          <a:lstStyle/>
          <a:p>
            <a:pPr algn="l" indent="0" marL="0">
              <a:lnSpc>
                <a:spcPts val="2300"/>
              </a:lnSpc>
              <a:buNone/>
            </a:pPr>
            <a:endParaRPr lang="en-US" sz="1450" dirty="0"/>
          </a:p>
        </p:txBody>
      </p:sp>
      <p:sp>
        <p:nvSpPr>
          <p:cNvPr id="26" name="Text 24"/>
          <p:cNvSpPr/>
          <p:nvPr/>
        </p:nvSpPr>
        <p:spPr>
          <a:xfrm>
            <a:off x="3580567" y="3821787"/>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role</a:t>
            </a:r>
            <a:endParaRPr lang="en-US" sz="1450" dirty="0"/>
          </a:p>
        </p:txBody>
      </p:sp>
      <p:sp>
        <p:nvSpPr>
          <p:cNvPr id="27" name="Text 25"/>
          <p:cNvSpPr/>
          <p:nvPr/>
        </p:nvSpPr>
        <p:spPr>
          <a:xfrm>
            <a:off x="6854309" y="3821787"/>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VARCHAR(20)</a:t>
            </a:r>
            <a:endParaRPr lang="en-US" sz="1450" dirty="0"/>
          </a:p>
        </p:txBody>
      </p:sp>
      <p:sp>
        <p:nvSpPr>
          <p:cNvPr id="28" name="Text 26"/>
          <p:cNvSpPr/>
          <p:nvPr/>
        </p:nvSpPr>
        <p:spPr>
          <a:xfrm>
            <a:off x="10128052" y="3821787"/>
            <a:ext cx="3544610" cy="595074"/>
          </a:xfrm>
          <a:prstGeom prst="rect">
            <a:avLst/>
          </a:prstGeom>
          <a:noFill/>
          <a:ln/>
        </p:spPr>
        <p:txBody>
          <a:bodyPr wrap="squar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Not Null (e.g., 'ADMIN', 'HOMEOWNER', 'GUEST')</a:t>
            </a:r>
            <a:endParaRPr lang="en-US" sz="1450" dirty="0"/>
          </a:p>
        </p:txBody>
      </p:sp>
      <p:sp>
        <p:nvSpPr>
          <p:cNvPr id="29" name="Shape 27"/>
          <p:cNvSpPr/>
          <p:nvPr/>
        </p:nvSpPr>
        <p:spPr>
          <a:xfrm>
            <a:off x="767715" y="4533543"/>
            <a:ext cx="13094970" cy="530900"/>
          </a:xfrm>
          <a:prstGeom prst="rect">
            <a:avLst/>
          </a:prstGeom>
          <a:solidFill>
            <a:srgbClr val="000000">
              <a:alpha val="4000"/>
            </a:srgbClr>
          </a:solidFill>
          <a:ln/>
        </p:spPr>
      </p:sp>
      <p:sp>
        <p:nvSpPr>
          <p:cNvPr id="30" name="Text 28"/>
          <p:cNvSpPr/>
          <p:nvPr/>
        </p:nvSpPr>
        <p:spPr>
          <a:xfrm>
            <a:off x="957858" y="4650224"/>
            <a:ext cx="2235041"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Roles</a:t>
            </a:r>
            <a:endParaRPr lang="en-US" sz="1450" dirty="0"/>
          </a:p>
        </p:txBody>
      </p:sp>
      <p:sp>
        <p:nvSpPr>
          <p:cNvPr id="31" name="Text 29"/>
          <p:cNvSpPr/>
          <p:nvPr/>
        </p:nvSpPr>
        <p:spPr>
          <a:xfrm>
            <a:off x="3580567" y="4650224"/>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role_id</a:t>
            </a:r>
            <a:endParaRPr lang="en-US" sz="1450" dirty="0"/>
          </a:p>
        </p:txBody>
      </p:sp>
      <p:sp>
        <p:nvSpPr>
          <p:cNvPr id="32" name="Text 30"/>
          <p:cNvSpPr/>
          <p:nvPr/>
        </p:nvSpPr>
        <p:spPr>
          <a:xfrm>
            <a:off x="6854309" y="4650224"/>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INT</a:t>
            </a:r>
            <a:endParaRPr lang="en-US" sz="1450" dirty="0"/>
          </a:p>
        </p:txBody>
      </p:sp>
      <p:sp>
        <p:nvSpPr>
          <p:cNvPr id="33" name="Text 31"/>
          <p:cNvSpPr/>
          <p:nvPr/>
        </p:nvSpPr>
        <p:spPr>
          <a:xfrm>
            <a:off x="10128052" y="4650224"/>
            <a:ext cx="3544610"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Primary Key, Auto-increment</a:t>
            </a:r>
            <a:endParaRPr lang="en-US" sz="1450" dirty="0"/>
          </a:p>
        </p:txBody>
      </p:sp>
      <p:sp>
        <p:nvSpPr>
          <p:cNvPr id="34" name="Shape 32"/>
          <p:cNvSpPr/>
          <p:nvPr/>
        </p:nvSpPr>
        <p:spPr>
          <a:xfrm>
            <a:off x="767715" y="5064443"/>
            <a:ext cx="13094970" cy="530900"/>
          </a:xfrm>
          <a:prstGeom prst="rect">
            <a:avLst/>
          </a:prstGeom>
          <a:solidFill>
            <a:srgbClr val="FFFFFF">
              <a:alpha val="4000"/>
            </a:srgbClr>
          </a:solidFill>
          <a:ln/>
        </p:spPr>
      </p:sp>
      <p:sp>
        <p:nvSpPr>
          <p:cNvPr id="35" name="Text 33"/>
          <p:cNvSpPr/>
          <p:nvPr/>
        </p:nvSpPr>
        <p:spPr>
          <a:xfrm>
            <a:off x="957858" y="5181124"/>
            <a:ext cx="2235041" cy="297537"/>
          </a:xfrm>
          <a:prstGeom prst="rect">
            <a:avLst/>
          </a:prstGeom>
          <a:noFill/>
          <a:ln/>
        </p:spPr>
        <p:txBody>
          <a:bodyPr wrap="none" lIns="0" tIns="0" rIns="0" bIns="0" rtlCol="0" anchor="t"/>
          <a:lstStyle/>
          <a:p>
            <a:pPr algn="l" indent="0" marL="0">
              <a:lnSpc>
                <a:spcPts val="2300"/>
              </a:lnSpc>
              <a:buNone/>
            </a:pPr>
            <a:endParaRPr lang="en-US" sz="1450" dirty="0"/>
          </a:p>
        </p:txBody>
      </p:sp>
      <p:sp>
        <p:nvSpPr>
          <p:cNvPr id="36" name="Text 34"/>
          <p:cNvSpPr/>
          <p:nvPr/>
        </p:nvSpPr>
        <p:spPr>
          <a:xfrm>
            <a:off x="3580567" y="5181124"/>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role_name</a:t>
            </a:r>
            <a:endParaRPr lang="en-US" sz="1450" dirty="0"/>
          </a:p>
        </p:txBody>
      </p:sp>
      <p:sp>
        <p:nvSpPr>
          <p:cNvPr id="37" name="Text 35"/>
          <p:cNvSpPr/>
          <p:nvPr/>
        </p:nvSpPr>
        <p:spPr>
          <a:xfrm>
            <a:off x="6854309" y="5181124"/>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VARCHAR(20)</a:t>
            </a:r>
            <a:endParaRPr lang="en-US" sz="1450" dirty="0"/>
          </a:p>
        </p:txBody>
      </p:sp>
      <p:sp>
        <p:nvSpPr>
          <p:cNvPr id="38" name="Text 36"/>
          <p:cNvSpPr/>
          <p:nvPr/>
        </p:nvSpPr>
        <p:spPr>
          <a:xfrm>
            <a:off x="10128052" y="5181124"/>
            <a:ext cx="3544610"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Unique, Not Null</a:t>
            </a:r>
            <a:endParaRPr lang="en-US" sz="1450" dirty="0"/>
          </a:p>
        </p:txBody>
      </p:sp>
      <p:sp>
        <p:nvSpPr>
          <p:cNvPr id="39" name="Shape 37"/>
          <p:cNvSpPr/>
          <p:nvPr/>
        </p:nvSpPr>
        <p:spPr>
          <a:xfrm>
            <a:off x="767715" y="5595342"/>
            <a:ext cx="13094970" cy="530900"/>
          </a:xfrm>
          <a:prstGeom prst="rect">
            <a:avLst/>
          </a:prstGeom>
          <a:solidFill>
            <a:srgbClr val="000000">
              <a:alpha val="4000"/>
            </a:srgbClr>
          </a:solidFill>
          <a:ln/>
        </p:spPr>
      </p:sp>
      <p:sp>
        <p:nvSpPr>
          <p:cNvPr id="40" name="Text 38"/>
          <p:cNvSpPr/>
          <p:nvPr/>
        </p:nvSpPr>
        <p:spPr>
          <a:xfrm>
            <a:off x="957858" y="5712023"/>
            <a:ext cx="2235041"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User_Roles</a:t>
            </a:r>
            <a:endParaRPr lang="en-US" sz="1450" dirty="0"/>
          </a:p>
        </p:txBody>
      </p:sp>
      <p:sp>
        <p:nvSpPr>
          <p:cNvPr id="41" name="Text 39"/>
          <p:cNvSpPr/>
          <p:nvPr/>
        </p:nvSpPr>
        <p:spPr>
          <a:xfrm>
            <a:off x="3580567" y="5712023"/>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user_id</a:t>
            </a:r>
            <a:endParaRPr lang="en-US" sz="1450" dirty="0"/>
          </a:p>
        </p:txBody>
      </p:sp>
      <p:sp>
        <p:nvSpPr>
          <p:cNvPr id="42" name="Text 40"/>
          <p:cNvSpPr/>
          <p:nvPr/>
        </p:nvSpPr>
        <p:spPr>
          <a:xfrm>
            <a:off x="6854309" y="5712023"/>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UUID/INT</a:t>
            </a:r>
            <a:endParaRPr lang="en-US" sz="1450" dirty="0"/>
          </a:p>
        </p:txBody>
      </p:sp>
      <p:sp>
        <p:nvSpPr>
          <p:cNvPr id="43" name="Text 41"/>
          <p:cNvSpPr/>
          <p:nvPr/>
        </p:nvSpPr>
        <p:spPr>
          <a:xfrm>
            <a:off x="10128052" y="5712023"/>
            <a:ext cx="3544610"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Foreign Key referencing Users(user_id)</a:t>
            </a:r>
            <a:endParaRPr lang="en-US" sz="1450" dirty="0"/>
          </a:p>
        </p:txBody>
      </p:sp>
      <p:sp>
        <p:nvSpPr>
          <p:cNvPr id="44" name="Shape 42"/>
          <p:cNvSpPr/>
          <p:nvPr/>
        </p:nvSpPr>
        <p:spPr>
          <a:xfrm>
            <a:off x="767715" y="6126242"/>
            <a:ext cx="13094970" cy="530900"/>
          </a:xfrm>
          <a:prstGeom prst="rect">
            <a:avLst/>
          </a:prstGeom>
          <a:solidFill>
            <a:srgbClr val="FFFFFF">
              <a:alpha val="4000"/>
            </a:srgbClr>
          </a:solidFill>
          <a:ln/>
        </p:spPr>
      </p:sp>
      <p:sp>
        <p:nvSpPr>
          <p:cNvPr id="45" name="Text 43"/>
          <p:cNvSpPr/>
          <p:nvPr/>
        </p:nvSpPr>
        <p:spPr>
          <a:xfrm>
            <a:off x="957858" y="6242923"/>
            <a:ext cx="2235041" cy="297537"/>
          </a:xfrm>
          <a:prstGeom prst="rect">
            <a:avLst/>
          </a:prstGeom>
          <a:noFill/>
          <a:ln/>
        </p:spPr>
        <p:txBody>
          <a:bodyPr wrap="none" lIns="0" tIns="0" rIns="0" bIns="0" rtlCol="0" anchor="t"/>
          <a:lstStyle/>
          <a:p>
            <a:pPr algn="l" indent="0" marL="0">
              <a:lnSpc>
                <a:spcPts val="2300"/>
              </a:lnSpc>
              <a:buNone/>
            </a:pPr>
            <a:endParaRPr lang="en-US" sz="1450" dirty="0"/>
          </a:p>
        </p:txBody>
      </p:sp>
      <p:sp>
        <p:nvSpPr>
          <p:cNvPr id="46" name="Text 44"/>
          <p:cNvSpPr/>
          <p:nvPr/>
        </p:nvSpPr>
        <p:spPr>
          <a:xfrm>
            <a:off x="3580567" y="6242923"/>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role_id</a:t>
            </a:r>
            <a:endParaRPr lang="en-US" sz="1450" dirty="0"/>
          </a:p>
        </p:txBody>
      </p:sp>
      <p:sp>
        <p:nvSpPr>
          <p:cNvPr id="47" name="Text 45"/>
          <p:cNvSpPr/>
          <p:nvPr/>
        </p:nvSpPr>
        <p:spPr>
          <a:xfrm>
            <a:off x="6854309" y="6242923"/>
            <a:ext cx="2886075"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INT</a:t>
            </a:r>
            <a:endParaRPr lang="en-US" sz="1450" dirty="0"/>
          </a:p>
        </p:txBody>
      </p:sp>
      <p:sp>
        <p:nvSpPr>
          <p:cNvPr id="48" name="Text 46"/>
          <p:cNvSpPr/>
          <p:nvPr/>
        </p:nvSpPr>
        <p:spPr>
          <a:xfrm>
            <a:off x="10128052" y="6242923"/>
            <a:ext cx="3544610" cy="297537"/>
          </a:xfrm>
          <a:prstGeom prst="rect">
            <a:avLst/>
          </a:prstGeom>
          <a:noFill/>
          <a:ln/>
        </p:spPr>
        <p:txBody>
          <a:bodyPr wrap="none" lIns="0" tIns="0" rIns="0" bIns="0" rtlCol="0" anchor="t"/>
          <a:lstStyle/>
          <a:p>
            <a:pPr algn="l" indent="0" marL="0">
              <a:lnSpc>
                <a:spcPts val="2300"/>
              </a:lnSpc>
              <a:buNone/>
            </a:pPr>
            <a:r>
              <a:rPr lang="en-US" sz="1450" dirty="0">
                <a:solidFill>
                  <a:srgbClr val="4A4A45"/>
                </a:solidFill>
                <a:latin typeface="Lato" pitchFamily="34" charset="0"/>
                <a:ea typeface="Lato" pitchFamily="34" charset="-122"/>
                <a:cs typeface="Lato" pitchFamily="34" charset="-120"/>
              </a:rPr>
              <a:t>Foreign Key referencing Roles(role_id)</a:t>
            </a:r>
            <a:endParaRPr lang="en-US" sz="1450" dirty="0"/>
          </a:p>
        </p:txBody>
      </p:sp>
      <p:sp>
        <p:nvSpPr>
          <p:cNvPr id="49" name="Text 47"/>
          <p:cNvSpPr/>
          <p:nvPr/>
        </p:nvSpPr>
        <p:spPr>
          <a:xfrm>
            <a:off x="760095" y="6869430"/>
            <a:ext cx="13110210" cy="743903"/>
          </a:xfrm>
          <a:prstGeom prst="rect">
            <a:avLst/>
          </a:prstGeom>
          <a:noFill/>
          <a:ln/>
        </p:spPr>
        <p:txBody>
          <a:bodyPr wrap="square" lIns="0" tIns="0" rIns="0" bIns="0" rtlCol="0" anchor="t"/>
          <a:lstStyle/>
          <a:p>
            <a:pPr algn="l" indent="0" marL="0">
              <a:lnSpc>
                <a:spcPts val="2900"/>
              </a:lnSpc>
              <a:buNone/>
            </a:pPr>
            <a:r>
              <a:rPr lang="en-US" sz="1850" dirty="0">
                <a:solidFill>
                  <a:srgbClr val="4A4A45"/>
                </a:solidFill>
                <a:latin typeface="Lato" pitchFamily="34" charset="0"/>
                <a:ea typeface="Lato" pitchFamily="34" charset="-122"/>
                <a:cs typeface="Lato" pitchFamily="34" charset="-120"/>
              </a:rPr>
              <a:t>This schema defines the database structure for managing user accounts and their associated roles within the SHEMS. It includes tables for </a:t>
            </a:r>
            <a:pPr algn="l" indent="0" marL="0">
              <a:lnSpc>
                <a:spcPts val="2900"/>
              </a:lnSpc>
              <a:buNone/>
            </a:pPr>
            <a:r>
              <a:rPr lang="en-US" sz="1850" dirty="0">
                <a:solidFill>
                  <a:srgbClr val="4A4A45"/>
                </a:solidFill>
                <a:highlight>
                  <a:srgbClr val="E2DFD9"/>
                </a:highlight>
                <a:latin typeface="Consolas" pitchFamily="34" charset="0"/>
                <a:ea typeface="Consolas" pitchFamily="34" charset="-122"/>
                <a:cs typeface="Consolas" pitchFamily="34" charset="-120"/>
              </a:rPr>
              <a:t>Users</a:t>
            </a:r>
            <a:pPr algn="l" indent="0" marL="0">
              <a:lnSpc>
                <a:spcPts val="2900"/>
              </a:lnSpc>
              <a:buNone/>
            </a:pPr>
            <a:r>
              <a:rPr lang="en-US" sz="1850" dirty="0">
                <a:solidFill>
                  <a:srgbClr val="4A4A45"/>
                </a:solidFill>
                <a:latin typeface="Lato" pitchFamily="34" charset="0"/>
                <a:ea typeface="Lato" pitchFamily="34" charset="-122"/>
                <a:cs typeface="Lato" pitchFamily="34" charset="-120"/>
              </a:rPr>
              <a:t>, </a:t>
            </a:r>
            <a:pPr algn="l" indent="0" marL="0">
              <a:lnSpc>
                <a:spcPts val="2900"/>
              </a:lnSpc>
              <a:buNone/>
            </a:pPr>
            <a:r>
              <a:rPr lang="en-US" sz="1850" dirty="0">
                <a:solidFill>
                  <a:srgbClr val="4A4A45"/>
                </a:solidFill>
                <a:highlight>
                  <a:srgbClr val="E2DFD9"/>
                </a:highlight>
                <a:latin typeface="Consolas" pitchFamily="34" charset="0"/>
                <a:ea typeface="Consolas" pitchFamily="34" charset="-122"/>
                <a:cs typeface="Consolas" pitchFamily="34" charset="-120"/>
              </a:rPr>
              <a:t>Roles</a:t>
            </a:r>
            <a:pPr algn="l" indent="0" marL="0">
              <a:lnSpc>
                <a:spcPts val="2900"/>
              </a:lnSpc>
              <a:buNone/>
            </a:pPr>
            <a:r>
              <a:rPr lang="en-US" sz="1850" dirty="0">
                <a:solidFill>
                  <a:srgbClr val="4A4A45"/>
                </a:solidFill>
                <a:latin typeface="Lato" pitchFamily="34" charset="0"/>
                <a:ea typeface="Lato" pitchFamily="34" charset="-122"/>
                <a:cs typeface="Lato" pitchFamily="34" charset="-120"/>
              </a:rPr>
              <a:t>, and a </a:t>
            </a:r>
            <a:pPr algn="l" indent="0" marL="0">
              <a:lnSpc>
                <a:spcPts val="2900"/>
              </a:lnSpc>
              <a:buNone/>
            </a:pPr>
            <a:r>
              <a:rPr lang="en-US" sz="1850" dirty="0">
                <a:solidFill>
                  <a:srgbClr val="4A4A45"/>
                </a:solidFill>
                <a:highlight>
                  <a:srgbClr val="E2DFD9"/>
                </a:highlight>
                <a:latin typeface="Consolas" pitchFamily="34" charset="0"/>
                <a:ea typeface="Consolas" pitchFamily="34" charset="-122"/>
                <a:cs typeface="Consolas" pitchFamily="34" charset="-120"/>
              </a:rPr>
              <a:t>User_Roles</a:t>
            </a:r>
            <a:pPr algn="l" indent="0" marL="0">
              <a:lnSpc>
                <a:spcPts val="2900"/>
              </a:lnSpc>
              <a:buNone/>
            </a:pPr>
            <a:r>
              <a:rPr lang="en-US" sz="1850" dirty="0">
                <a:solidFill>
                  <a:srgbClr val="4A4A45"/>
                </a:solidFill>
                <a:latin typeface="Lato" pitchFamily="34" charset="0"/>
                <a:ea typeface="Lato" pitchFamily="34" charset="-122"/>
                <a:cs typeface="Lato" pitchFamily="34" charset="-120"/>
              </a:rPr>
              <a:t> many-to-many mapping for flexible role assignments.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38520" y="2046327"/>
            <a:ext cx="6142434" cy="420648"/>
          </a:xfrm>
          <a:prstGeom prst="rect">
            <a:avLst/>
          </a:prstGeom>
          <a:noFill/>
          <a:ln/>
        </p:spPr>
        <p:txBody>
          <a:bodyPr wrap="none" lIns="0" tIns="0" rIns="0" bIns="0" rtlCol="0" anchor="t"/>
          <a:lstStyle/>
          <a:p>
            <a:pPr algn="l" indent="0" marL="0">
              <a:lnSpc>
                <a:spcPts val="3300"/>
              </a:lnSpc>
              <a:buNone/>
            </a:pPr>
            <a:r>
              <a:rPr lang="en-US" sz="2650" b="1" dirty="0">
                <a:solidFill>
                  <a:srgbClr val="282824"/>
                </a:solidFill>
                <a:latin typeface="Lato Bold" pitchFamily="34" charset="0"/>
                <a:ea typeface="Lato Bold" pitchFamily="34" charset="-122"/>
                <a:cs typeface="Lato Bold" pitchFamily="34" charset="-120"/>
              </a:rPr>
              <a:t>Pseudocode: Secure User Authentication</a:t>
            </a:r>
            <a:endParaRPr lang="en-US" sz="2650" dirty="0"/>
          </a:p>
        </p:txBody>
      </p:sp>
      <p:sp>
        <p:nvSpPr>
          <p:cNvPr id="4" name="Text 1"/>
          <p:cNvSpPr/>
          <p:nvPr/>
        </p:nvSpPr>
        <p:spPr>
          <a:xfrm>
            <a:off x="538520" y="2695218"/>
            <a:ext cx="3869293" cy="673179"/>
          </a:xfrm>
          <a:prstGeom prst="rect">
            <a:avLst/>
          </a:prstGeom>
          <a:noFill/>
          <a:ln/>
        </p:spPr>
        <p:txBody>
          <a:bodyPr wrap="square" lIns="0" tIns="0" rIns="0" bIns="0" rtlCol="0" anchor="t"/>
          <a:lstStyle/>
          <a:p>
            <a:pPr algn="l" indent="0" marL="0">
              <a:lnSpc>
                <a:spcPts val="2650"/>
              </a:lnSpc>
              <a:buNone/>
            </a:pPr>
            <a:r>
              <a:rPr lang="en-US" sz="2100" b="1" dirty="0">
                <a:solidFill>
                  <a:srgbClr val="282824"/>
                </a:solidFill>
                <a:latin typeface="Lato Bold" pitchFamily="34" charset="0"/>
                <a:ea typeface="Lato Bold" pitchFamily="34" charset="-122"/>
                <a:cs typeface="Lato Bold" pitchFamily="34" charset="-120"/>
              </a:rPr>
              <a:t>AuthService.registerUser(username, password, email, role)</a:t>
            </a:r>
            <a:endParaRPr lang="en-US" sz="2100" dirty="0"/>
          </a:p>
        </p:txBody>
      </p:sp>
      <p:sp>
        <p:nvSpPr>
          <p:cNvPr id="5" name="Shape 2"/>
          <p:cNvSpPr/>
          <p:nvPr/>
        </p:nvSpPr>
        <p:spPr>
          <a:xfrm>
            <a:off x="538520" y="3471148"/>
            <a:ext cx="3869293" cy="1647825"/>
          </a:xfrm>
          <a:prstGeom prst="roundRect">
            <a:avLst>
              <a:gd name="adj" fmla="val 1226"/>
            </a:avLst>
          </a:prstGeom>
          <a:solidFill>
            <a:srgbClr val="E2DFD9"/>
          </a:solidFill>
          <a:ln/>
        </p:spPr>
      </p:sp>
      <p:sp>
        <p:nvSpPr>
          <p:cNvPr id="6" name="Shape 3"/>
          <p:cNvSpPr/>
          <p:nvPr/>
        </p:nvSpPr>
        <p:spPr>
          <a:xfrm>
            <a:off x="531852" y="3471148"/>
            <a:ext cx="3882628" cy="1647825"/>
          </a:xfrm>
          <a:prstGeom prst="roundRect">
            <a:avLst>
              <a:gd name="adj" fmla="val 1226"/>
            </a:avLst>
          </a:prstGeom>
          <a:solidFill>
            <a:srgbClr val="E2DFD9"/>
          </a:solidFill>
          <a:ln/>
        </p:spPr>
      </p:sp>
      <p:sp>
        <p:nvSpPr>
          <p:cNvPr id="7" name="Text 4"/>
          <p:cNvSpPr/>
          <p:nvPr/>
        </p:nvSpPr>
        <p:spPr>
          <a:xfrm>
            <a:off x="666393" y="3572113"/>
            <a:ext cx="3613547" cy="1445895"/>
          </a:xfrm>
          <a:prstGeom prst="rect">
            <a:avLst/>
          </a:prstGeom>
          <a:noFill/>
          <a:ln/>
        </p:spPr>
        <p:txBody>
          <a:bodyPr wrap="square" lIns="0" tIns="0" rIns="0" bIns="0" rtlCol="0" anchor="t"/>
          <a:lstStyle/>
          <a:p>
            <a:pPr algn="l" indent="0" marL="0">
              <a:lnSpc>
                <a:spcPts val="1400"/>
              </a:lnSpc>
              <a:buNone/>
            </a:pPr>
            <a:r>
              <a:rPr lang="en-US" sz="1050" dirty="0">
                <a:solidFill>
                  <a:srgbClr val="4A4A45"/>
                </a:solidFill>
                <a:highlight>
                  <a:srgbClr val="E2DFD9"/>
                </a:highlight>
                <a:latin typeface="Consolas" pitchFamily="34" charset="0"/>
                <a:ea typeface="Consolas" pitchFamily="34" charset="-122"/>
                <a:cs typeface="Consolas" pitchFamily="34" charset="-120"/>
              </a:rPr>
              <a:t>1. IF UserRepository.findByUsername(username) EXISTS
2.    RETURN "Username already taken"
3. HASHED_PASSWORD = hash(password)
4. NEW_USER = new User(username, HASHED_PASSWORD, email, role)
5. UserRepository.save(NEW_USER)
6. RETURN "Registration successful"
</a:t>
            </a:r>
            <a:endParaRPr lang="en-US" sz="1050" dirty="0"/>
          </a:p>
        </p:txBody>
      </p:sp>
      <p:sp>
        <p:nvSpPr>
          <p:cNvPr id="8" name="Text 5"/>
          <p:cNvSpPr/>
          <p:nvPr/>
        </p:nvSpPr>
        <p:spPr>
          <a:xfrm>
            <a:off x="4743807" y="2695218"/>
            <a:ext cx="3869293" cy="673179"/>
          </a:xfrm>
          <a:prstGeom prst="rect">
            <a:avLst/>
          </a:prstGeom>
          <a:noFill/>
          <a:ln/>
        </p:spPr>
        <p:txBody>
          <a:bodyPr wrap="square" lIns="0" tIns="0" rIns="0" bIns="0" rtlCol="0" anchor="t"/>
          <a:lstStyle/>
          <a:p>
            <a:pPr algn="l" indent="0" marL="0">
              <a:lnSpc>
                <a:spcPts val="2650"/>
              </a:lnSpc>
              <a:buNone/>
            </a:pPr>
            <a:r>
              <a:rPr lang="en-US" sz="2100" b="1" dirty="0">
                <a:solidFill>
                  <a:srgbClr val="282824"/>
                </a:solidFill>
                <a:latin typeface="Lato Bold" pitchFamily="34" charset="0"/>
                <a:ea typeface="Lato Bold" pitchFamily="34" charset="-122"/>
                <a:cs typeface="Lato Bold" pitchFamily="34" charset="-120"/>
              </a:rPr>
              <a:t>AuthService.loginUser(username, password)</a:t>
            </a:r>
            <a:endParaRPr lang="en-US" sz="2100" dirty="0"/>
          </a:p>
        </p:txBody>
      </p:sp>
      <p:sp>
        <p:nvSpPr>
          <p:cNvPr id="9" name="Shape 6"/>
          <p:cNvSpPr/>
          <p:nvPr/>
        </p:nvSpPr>
        <p:spPr>
          <a:xfrm>
            <a:off x="4743807" y="3471148"/>
            <a:ext cx="3869293" cy="1828562"/>
          </a:xfrm>
          <a:prstGeom prst="roundRect">
            <a:avLst>
              <a:gd name="adj" fmla="val 1105"/>
            </a:avLst>
          </a:prstGeom>
          <a:solidFill>
            <a:srgbClr val="E2DFD9"/>
          </a:solidFill>
          <a:ln/>
        </p:spPr>
      </p:sp>
      <p:sp>
        <p:nvSpPr>
          <p:cNvPr id="10" name="Shape 7"/>
          <p:cNvSpPr/>
          <p:nvPr/>
        </p:nvSpPr>
        <p:spPr>
          <a:xfrm>
            <a:off x="4737140" y="3471148"/>
            <a:ext cx="3882628" cy="1828562"/>
          </a:xfrm>
          <a:prstGeom prst="roundRect">
            <a:avLst>
              <a:gd name="adj" fmla="val 1105"/>
            </a:avLst>
          </a:prstGeom>
          <a:solidFill>
            <a:srgbClr val="E2DFD9"/>
          </a:solidFill>
          <a:ln/>
        </p:spPr>
      </p:sp>
      <p:sp>
        <p:nvSpPr>
          <p:cNvPr id="11" name="Text 8"/>
          <p:cNvSpPr/>
          <p:nvPr/>
        </p:nvSpPr>
        <p:spPr>
          <a:xfrm>
            <a:off x="4871680" y="3572113"/>
            <a:ext cx="3613547" cy="1626632"/>
          </a:xfrm>
          <a:prstGeom prst="rect">
            <a:avLst/>
          </a:prstGeom>
          <a:noFill/>
          <a:ln/>
        </p:spPr>
        <p:txBody>
          <a:bodyPr wrap="square" lIns="0" tIns="0" rIns="0" bIns="0" rtlCol="0" anchor="t"/>
          <a:lstStyle/>
          <a:p>
            <a:pPr algn="l" indent="0" marL="0">
              <a:lnSpc>
                <a:spcPts val="1400"/>
              </a:lnSpc>
              <a:buNone/>
            </a:pPr>
            <a:r>
              <a:rPr lang="en-US" sz="1050" dirty="0">
                <a:solidFill>
                  <a:srgbClr val="4A4A45"/>
                </a:solidFill>
                <a:highlight>
                  <a:srgbClr val="E2DFD9"/>
                </a:highlight>
                <a:latin typeface="Consolas" pitchFamily="34" charset="0"/>
                <a:ea typeface="Consolas" pitchFamily="34" charset="-122"/>
                <a:cs typeface="Consolas" pitchFamily="34" charset="-120"/>
              </a:rPr>
              <a:t>1. USER = UserRepository.findByUsername(username)
2. IF USER NOT EXISTS
3.    RETURN "Invalid credentials"
4. IF verifyPassword(password, USER.password_hash)
5.    GENERATE_JWT_TOKEN(USER.userId, USER.role)
6.    RETURN "Login successful", JWT_TOKEN
7. ELSE
8.    RETURN "Invalid credentials"
</a:t>
            </a:r>
            <a:endParaRPr lang="en-US" sz="1050" dirty="0"/>
          </a:p>
        </p:txBody>
      </p:sp>
      <p:sp>
        <p:nvSpPr>
          <p:cNvPr id="12" name="Text 9"/>
          <p:cNvSpPr/>
          <p:nvPr/>
        </p:nvSpPr>
        <p:spPr>
          <a:xfrm>
            <a:off x="538520" y="5505212"/>
            <a:ext cx="8066961" cy="677942"/>
          </a:xfrm>
          <a:prstGeom prst="rect">
            <a:avLst/>
          </a:prstGeom>
          <a:noFill/>
          <a:ln/>
        </p:spPr>
        <p:txBody>
          <a:bodyPr wrap="square" lIns="0" tIns="0" rIns="0" bIns="0" rtlCol="0" anchor="t"/>
          <a:lstStyle/>
          <a:p>
            <a:pPr algn="l" indent="0" marL="0">
              <a:lnSpc>
                <a:spcPts val="1750"/>
              </a:lnSpc>
              <a:buNone/>
            </a:pPr>
            <a:r>
              <a:rPr lang="en-US" sz="1300" dirty="0">
                <a:solidFill>
                  <a:srgbClr val="4A4A45"/>
                </a:solidFill>
                <a:latin typeface="Lato" pitchFamily="34" charset="0"/>
                <a:ea typeface="Lato" pitchFamily="34" charset="-122"/>
                <a:cs typeface="Lato" pitchFamily="34" charset="-120"/>
              </a:rPr>
              <a:t>This pseudocode outlines the logical flow for user registration and login processes. It highlights the use of password hashing for security and JSON Web Token (JWT) generation for stateless authentication after successful login.</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402449" y="1443157"/>
            <a:ext cx="4437578" cy="310158"/>
          </a:xfrm>
          <a:prstGeom prst="rect">
            <a:avLst/>
          </a:prstGeom>
          <a:noFill/>
          <a:ln/>
        </p:spPr>
        <p:txBody>
          <a:bodyPr wrap="none" lIns="0" tIns="0" rIns="0" bIns="0" rtlCol="0" anchor="t"/>
          <a:lstStyle/>
          <a:p>
            <a:pPr algn="l" indent="0" marL="0">
              <a:lnSpc>
                <a:spcPts val="2400"/>
              </a:lnSpc>
              <a:buNone/>
            </a:pPr>
            <a:r>
              <a:rPr lang="en-US" sz="1950" b="1" dirty="0">
                <a:solidFill>
                  <a:srgbClr val="282824"/>
                </a:solidFill>
                <a:latin typeface="Lato Bold" pitchFamily="34" charset="0"/>
                <a:ea typeface="Lato Bold" pitchFamily="34" charset="-122"/>
                <a:cs typeface="Lato Bold" pitchFamily="34" charset="-120"/>
              </a:rPr>
              <a:t>Java Implementation Snippet and Result</a:t>
            </a:r>
            <a:endParaRPr lang="en-US" sz="1950" dirty="0"/>
          </a:p>
        </p:txBody>
      </p:sp>
      <p:sp>
        <p:nvSpPr>
          <p:cNvPr id="3" name="Text 1"/>
          <p:cNvSpPr/>
          <p:nvPr/>
        </p:nvSpPr>
        <p:spPr>
          <a:xfrm>
            <a:off x="3402449" y="1877258"/>
            <a:ext cx="3280172" cy="248007"/>
          </a:xfrm>
          <a:prstGeom prst="rect">
            <a:avLst/>
          </a:prstGeom>
          <a:noFill/>
          <a:ln/>
        </p:spPr>
        <p:txBody>
          <a:bodyPr wrap="none" lIns="0" tIns="0" rIns="0" bIns="0" rtlCol="0" anchor="t"/>
          <a:lstStyle/>
          <a:p>
            <a:pPr algn="l" indent="0" marL="0">
              <a:lnSpc>
                <a:spcPts val="1950"/>
              </a:lnSpc>
              <a:buNone/>
            </a:pPr>
            <a:r>
              <a:rPr lang="en-US" sz="1550" b="1" dirty="0">
                <a:solidFill>
                  <a:srgbClr val="282824"/>
                </a:solidFill>
                <a:latin typeface="Lato Bold" pitchFamily="34" charset="0"/>
                <a:ea typeface="Lato Bold" pitchFamily="34" charset="-122"/>
                <a:cs typeface="Lato Bold" pitchFamily="34" charset="-120"/>
              </a:rPr>
              <a:t>Java Code Snippet (AuthService.java)</a:t>
            </a:r>
            <a:endParaRPr lang="en-US" sz="1550" dirty="0"/>
          </a:p>
        </p:txBody>
      </p:sp>
      <p:sp>
        <p:nvSpPr>
          <p:cNvPr id="4" name="Shape 2"/>
          <p:cNvSpPr/>
          <p:nvPr/>
        </p:nvSpPr>
        <p:spPr>
          <a:xfrm>
            <a:off x="3402449" y="2180987"/>
            <a:ext cx="3791783" cy="4549735"/>
          </a:xfrm>
          <a:prstGeom prst="roundRect">
            <a:avLst>
              <a:gd name="adj" fmla="val 393"/>
            </a:avLst>
          </a:prstGeom>
          <a:solidFill>
            <a:srgbClr val="E2DFD9"/>
          </a:solidFill>
          <a:ln/>
        </p:spPr>
      </p:sp>
      <p:sp>
        <p:nvSpPr>
          <p:cNvPr id="5" name="Shape 3"/>
          <p:cNvSpPr/>
          <p:nvPr/>
        </p:nvSpPr>
        <p:spPr>
          <a:xfrm>
            <a:off x="3397568" y="2180987"/>
            <a:ext cx="3801547" cy="4549735"/>
          </a:xfrm>
          <a:prstGeom prst="roundRect">
            <a:avLst>
              <a:gd name="adj" fmla="val 392"/>
            </a:avLst>
          </a:prstGeom>
          <a:solidFill>
            <a:srgbClr val="E2DFD9"/>
          </a:solidFill>
          <a:ln/>
        </p:spPr>
      </p:sp>
      <p:sp>
        <p:nvSpPr>
          <p:cNvPr id="6" name="Text 4"/>
          <p:cNvSpPr/>
          <p:nvPr/>
        </p:nvSpPr>
        <p:spPr>
          <a:xfrm>
            <a:off x="3496747" y="2255401"/>
            <a:ext cx="3603188" cy="4400907"/>
          </a:xfrm>
          <a:prstGeom prst="rect">
            <a:avLst/>
          </a:prstGeom>
          <a:noFill/>
          <a:ln/>
        </p:spPr>
        <p:txBody>
          <a:bodyPr wrap="square" lIns="0" tIns="0" rIns="0" bIns="0" rtlCol="0" anchor="t"/>
          <a:lstStyle/>
          <a:p>
            <a:pPr algn="l" indent="0" marL="0">
              <a:lnSpc>
                <a:spcPts val="900"/>
              </a:lnSpc>
              <a:buNone/>
            </a:pPr>
            <a:r>
              <a:rPr lang="en-US" sz="750" dirty="0">
                <a:solidFill>
                  <a:srgbClr val="4A4A45"/>
                </a:solidFill>
                <a:highlight>
                  <a:srgbClr val="E2DFD9"/>
                </a:highlight>
                <a:latin typeface="Consolas" pitchFamily="34" charset="0"/>
                <a:ea typeface="Consolas" pitchFamily="34" charset="-122"/>
                <a:cs typeface="Consolas" pitchFamily="34" charset="-120"/>
              </a:rPr>
              <a:t>@Service
public class AuthService {
    @Autowired
    private UserRepository userRepository;
    @Autowired
    private PasswordEncoder passwordEncoder; // For hashing passwords
    public User registerUser(String username, String password, String email, String role) {
        if (userRepository.findByUsername(username).isPresent()) {
            throw new RuntimeException("Username already exists");
        }
        User newUser = new User();
        newUser.setUsername(username);
        newUser.setPasswordHash(passwordEncoder.encode(password)); // Hash password
        newUser.setEmail(email);
        newUser.setRole(role);
        return userRepository.save(newUser);
    }
    public String loginUser(String username, String password) {
        User user = userRepository.findByUsername(username)
                                  .orElseThrow(() -&gt; new RuntimeException("Invalid credentials"));
        if (passwordEncoder.matches(password, user.getPasswordHash())) {
            // Generate and return JWT token
            return "Login successful, Token: [GENERATED_JWT]";
        } else {
            throw new RuntimeException("Invalid credentials");
        }
    }
}
</a:t>
            </a:r>
            <a:endParaRPr lang="en-US" sz="750" dirty="0"/>
          </a:p>
        </p:txBody>
      </p:sp>
      <p:sp>
        <p:nvSpPr>
          <p:cNvPr id="7" name="Text 5"/>
          <p:cNvSpPr/>
          <p:nvPr/>
        </p:nvSpPr>
        <p:spPr>
          <a:xfrm>
            <a:off x="7443788" y="1877258"/>
            <a:ext cx="2611517" cy="248007"/>
          </a:xfrm>
          <a:prstGeom prst="rect">
            <a:avLst/>
          </a:prstGeom>
          <a:noFill/>
          <a:ln/>
        </p:spPr>
        <p:txBody>
          <a:bodyPr wrap="none" lIns="0" tIns="0" rIns="0" bIns="0" rtlCol="0" anchor="t"/>
          <a:lstStyle/>
          <a:p>
            <a:pPr algn="l" indent="0" marL="0">
              <a:lnSpc>
                <a:spcPts val="1950"/>
              </a:lnSpc>
              <a:buNone/>
            </a:pPr>
            <a:r>
              <a:rPr lang="en-US" sz="1550" b="1" dirty="0">
                <a:solidFill>
                  <a:srgbClr val="282824"/>
                </a:solidFill>
                <a:latin typeface="Lato Bold" pitchFamily="34" charset="0"/>
                <a:ea typeface="Lato Bold" pitchFamily="34" charset="-122"/>
                <a:cs typeface="Lato Bold" pitchFamily="34" charset="-120"/>
              </a:rPr>
              <a:t>Expected Output and Success</a:t>
            </a:r>
            <a:endParaRPr lang="en-US" sz="1550" dirty="0"/>
          </a:p>
        </p:txBody>
      </p:sp>
      <p:sp>
        <p:nvSpPr>
          <p:cNvPr id="8" name="Text 6"/>
          <p:cNvSpPr/>
          <p:nvPr/>
        </p:nvSpPr>
        <p:spPr>
          <a:xfrm>
            <a:off x="7592616" y="2180987"/>
            <a:ext cx="3642955" cy="148828"/>
          </a:xfrm>
          <a:prstGeom prst="rect">
            <a:avLst/>
          </a:prstGeom>
          <a:noFill/>
          <a:ln/>
        </p:spPr>
        <p:txBody>
          <a:bodyPr wrap="none" lIns="0" tIns="0" rIns="0" bIns="0" rtlCol="0" anchor="t"/>
          <a:lstStyle/>
          <a:p>
            <a:pPr algn="l" indent="0" marL="0">
              <a:lnSpc>
                <a:spcPts val="1150"/>
              </a:lnSpc>
              <a:buNone/>
            </a:pPr>
            <a:r>
              <a:rPr lang="en-US" sz="950" dirty="0">
                <a:solidFill>
                  <a:srgbClr val="4A4A45"/>
                </a:solidFill>
                <a:latin typeface="Lato" pitchFamily="34" charset="0"/>
                <a:ea typeface="Lato" pitchFamily="34" charset="-122"/>
                <a:cs typeface="Lato" pitchFamily="34" charset="-120"/>
              </a:rPr>
              <a:t>Upon successful registration:</a:t>
            </a:r>
            <a:endParaRPr lang="en-US" sz="950" dirty="0"/>
          </a:p>
        </p:txBody>
      </p:sp>
      <p:sp>
        <p:nvSpPr>
          <p:cNvPr id="9" name="Text 7"/>
          <p:cNvSpPr/>
          <p:nvPr/>
        </p:nvSpPr>
        <p:spPr>
          <a:xfrm>
            <a:off x="7592616" y="2374463"/>
            <a:ext cx="3642955" cy="237887"/>
          </a:xfrm>
          <a:prstGeom prst="rect">
            <a:avLst/>
          </a:prstGeom>
          <a:noFill/>
          <a:ln/>
        </p:spPr>
        <p:txBody>
          <a:bodyPr wrap="square" lIns="0" tIns="0" rIns="0" bIns="0" rtlCol="0" anchor="t"/>
          <a:lstStyle/>
          <a:p>
            <a:pPr algn="l" indent="0" marL="0">
              <a:lnSpc>
                <a:spcPts val="900"/>
              </a:lnSpc>
              <a:buNone/>
            </a:pPr>
            <a:r>
              <a:rPr lang="en-US" sz="750" dirty="0">
                <a:solidFill>
                  <a:srgbClr val="4A4A45"/>
                </a:solidFill>
                <a:highlight>
                  <a:srgbClr val="E2DFD9"/>
                </a:highlight>
                <a:latin typeface="Consolas" pitchFamily="34" charset="0"/>
                <a:ea typeface="Consolas" pitchFamily="34" charset="-122"/>
                <a:cs typeface="Consolas" pitchFamily="34" charset="-120"/>
              </a:rPr>
              <a:t>User registered successfully: { "userId": "...", "username": "testuser", "email": "test@example.com", "role": "HOMEOWNER" }</a:t>
            </a:r>
            <a:endParaRPr lang="en-US" sz="750" dirty="0"/>
          </a:p>
        </p:txBody>
      </p:sp>
      <p:sp>
        <p:nvSpPr>
          <p:cNvPr id="10" name="Text 8"/>
          <p:cNvSpPr/>
          <p:nvPr/>
        </p:nvSpPr>
        <p:spPr>
          <a:xfrm>
            <a:off x="7592616" y="2656999"/>
            <a:ext cx="3642955" cy="148828"/>
          </a:xfrm>
          <a:prstGeom prst="rect">
            <a:avLst/>
          </a:prstGeom>
          <a:noFill/>
          <a:ln/>
        </p:spPr>
        <p:txBody>
          <a:bodyPr wrap="none" lIns="0" tIns="0" rIns="0" bIns="0" rtlCol="0" anchor="t"/>
          <a:lstStyle/>
          <a:p>
            <a:pPr algn="l" indent="0" marL="0">
              <a:lnSpc>
                <a:spcPts val="1150"/>
              </a:lnSpc>
              <a:buNone/>
            </a:pPr>
            <a:r>
              <a:rPr lang="en-US" sz="950" dirty="0">
                <a:solidFill>
                  <a:srgbClr val="4A4A45"/>
                </a:solidFill>
                <a:latin typeface="Lato" pitchFamily="34" charset="0"/>
                <a:ea typeface="Lato" pitchFamily="34" charset="-122"/>
                <a:cs typeface="Lato" pitchFamily="34" charset="-120"/>
              </a:rPr>
              <a:t>Upon successful login:</a:t>
            </a:r>
            <a:endParaRPr lang="en-US" sz="950" dirty="0"/>
          </a:p>
        </p:txBody>
      </p:sp>
      <p:sp>
        <p:nvSpPr>
          <p:cNvPr id="11" name="Text 9"/>
          <p:cNvSpPr/>
          <p:nvPr/>
        </p:nvSpPr>
        <p:spPr>
          <a:xfrm>
            <a:off x="7592616" y="2850475"/>
            <a:ext cx="3642955" cy="118943"/>
          </a:xfrm>
          <a:prstGeom prst="rect">
            <a:avLst/>
          </a:prstGeom>
          <a:noFill/>
          <a:ln/>
        </p:spPr>
        <p:txBody>
          <a:bodyPr wrap="none" lIns="0" tIns="0" rIns="0" bIns="0" rtlCol="0" anchor="t"/>
          <a:lstStyle/>
          <a:p>
            <a:pPr algn="l" indent="0" marL="0">
              <a:lnSpc>
                <a:spcPts val="900"/>
              </a:lnSpc>
              <a:buNone/>
            </a:pPr>
            <a:r>
              <a:rPr lang="en-US" sz="750" dirty="0">
                <a:solidFill>
                  <a:srgbClr val="4A4A45"/>
                </a:solidFill>
                <a:highlight>
                  <a:srgbClr val="E2DFD9"/>
                </a:highlight>
                <a:latin typeface="Consolas" pitchFamily="34" charset="0"/>
                <a:ea typeface="Consolas" pitchFamily="34" charset="-122"/>
                <a:cs typeface="Consolas" pitchFamily="34" charset="-120"/>
              </a:rPr>
              <a:t>Authentication successful. JWT Token: eyJhbGciOiJIUzI1NiIsInR5cCI6IkpXVCJ9...</a:t>
            </a:r>
            <a:endParaRPr lang="en-US" sz="750" dirty="0"/>
          </a:p>
        </p:txBody>
      </p:sp>
      <p:sp>
        <p:nvSpPr>
          <p:cNvPr id="12" name="Shape 10"/>
          <p:cNvSpPr/>
          <p:nvPr/>
        </p:nvSpPr>
        <p:spPr>
          <a:xfrm>
            <a:off x="7443788" y="2180987"/>
            <a:ext cx="15240" cy="788432"/>
          </a:xfrm>
          <a:prstGeom prst="rect">
            <a:avLst/>
          </a:prstGeom>
          <a:solidFill>
            <a:srgbClr val="282824"/>
          </a:solidFill>
          <a:ln/>
        </p:spPr>
      </p:sp>
      <p:sp>
        <p:nvSpPr>
          <p:cNvPr id="13" name="Text 11"/>
          <p:cNvSpPr/>
          <p:nvPr/>
        </p:nvSpPr>
        <p:spPr>
          <a:xfrm>
            <a:off x="7443788" y="3025140"/>
            <a:ext cx="3791783" cy="908209"/>
          </a:xfrm>
          <a:prstGeom prst="rect">
            <a:avLst/>
          </a:prstGeom>
          <a:noFill/>
          <a:ln/>
        </p:spPr>
        <p:txBody>
          <a:bodyPr wrap="square" lIns="0" tIns="0" rIns="0" bIns="0" rtlCol="0" anchor="t"/>
          <a:lstStyle/>
          <a:p>
            <a:pPr algn="l" indent="0" marL="0">
              <a:lnSpc>
                <a:spcPts val="1150"/>
              </a:lnSpc>
              <a:buNone/>
            </a:pPr>
            <a:r>
              <a:rPr lang="en-US" sz="950" dirty="0">
                <a:solidFill>
                  <a:srgbClr val="4A4A45"/>
                </a:solidFill>
                <a:latin typeface="Lato" pitchFamily="34" charset="0"/>
                <a:ea typeface="Lato" pitchFamily="34" charset="-122"/>
                <a:cs typeface="Lato" pitchFamily="34" charset="-120"/>
              </a:rPr>
              <a:t>This snippet demonstrates a simplified Java implementation using Spring Boot for the </a:t>
            </a:r>
            <a:pPr algn="l" indent="0" marL="0">
              <a:lnSpc>
                <a:spcPts val="1150"/>
              </a:lnSpc>
              <a:buNone/>
            </a:pPr>
            <a:r>
              <a:rPr lang="en-US" sz="950" dirty="0">
                <a:solidFill>
                  <a:srgbClr val="4A4A45"/>
                </a:solidFill>
                <a:highlight>
                  <a:srgbClr val="E2DFD9"/>
                </a:highlight>
                <a:latin typeface="Consolas" pitchFamily="34" charset="0"/>
                <a:ea typeface="Consolas" pitchFamily="34" charset="-122"/>
                <a:cs typeface="Consolas" pitchFamily="34" charset="-120"/>
              </a:rPr>
              <a:t>AuthService</a:t>
            </a:r>
            <a:pPr algn="l" indent="0" marL="0">
              <a:lnSpc>
                <a:spcPts val="1150"/>
              </a:lnSpc>
              <a:buNone/>
            </a:pPr>
            <a:r>
              <a:rPr lang="en-US" sz="950" dirty="0">
                <a:solidFill>
                  <a:srgbClr val="4A4A45"/>
                </a:solidFill>
                <a:latin typeface="Lato" pitchFamily="34" charset="0"/>
                <a:ea typeface="Lato" pitchFamily="34" charset="-122"/>
                <a:cs typeface="Lato" pitchFamily="34" charset="-120"/>
              </a:rPr>
              <a:t>. It integrates with a </a:t>
            </a:r>
            <a:pPr algn="l" indent="0" marL="0">
              <a:lnSpc>
                <a:spcPts val="1150"/>
              </a:lnSpc>
              <a:buNone/>
            </a:pPr>
            <a:r>
              <a:rPr lang="en-US" sz="950" dirty="0">
                <a:solidFill>
                  <a:srgbClr val="4A4A45"/>
                </a:solidFill>
                <a:highlight>
                  <a:srgbClr val="E2DFD9"/>
                </a:highlight>
                <a:latin typeface="Consolas" pitchFamily="34" charset="0"/>
                <a:ea typeface="Consolas" pitchFamily="34" charset="-122"/>
                <a:cs typeface="Consolas" pitchFamily="34" charset="-120"/>
              </a:rPr>
              <a:t>UserRepository</a:t>
            </a:r>
            <a:pPr algn="l" indent="0" marL="0">
              <a:lnSpc>
                <a:spcPts val="1150"/>
              </a:lnSpc>
              <a:buNone/>
            </a:pPr>
            <a:r>
              <a:rPr lang="en-US" sz="950" dirty="0">
                <a:solidFill>
                  <a:srgbClr val="4A4A45"/>
                </a:solidFill>
                <a:latin typeface="Lato" pitchFamily="34" charset="0"/>
                <a:ea typeface="Lato" pitchFamily="34" charset="-122"/>
                <a:cs typeface="Lato" pitchFamily="34" charset="-120"/>
              </a:rPr>
              <a:t> and a </a:t>
            </a:r>
            <a:pPr algn="l" indent="0" marL="0">
              <a:lnSpc>
                <a:spcPts val="1150"/>
              </a:lnSpc>
              <a:buNone/>
            </a:pPr>
            <a:r>
              <a:rPr lang="en-US" sz="950" dirty="0">
                <a:solidFill>
                  <a:srgbClr val="4A4A45"/>
                </a:solidFill>
                <a:highlight>
                  <a:srgbClr val="E2DFD9"/>
                </a:highlight>
                <a:latin typeface="Consolas" pitchFamily="34" charset="0"/>
                <a:ea typeface="Consolas" pitchFamily="34" charset="-122"/>
                <a:cs typeface="Consolas" pitchFamily="34" charset="-120"/>
              </a:rPr>
              <a:t>PasswordEncoder</a:t>
            </a:r>
            <a:pPr algn="l" indent="0" marL="0">
              <a:lnSpc>
                <a:spcPts val="1150"/>
              </a:lnSpc>
              <a:buNone/>
            </a:pPr>
            <a:r>
              <a:rPr lang="en-US" sz="950" dirty="0">
                <a:solidFill>
                  <a:srgbClr val="4A4A45"/>
                </a:solidFill>
                <a:latin typeface="Lato" pitchFamily="34" charset="0"/>
                <a:ea typeface="Lato" pitchFamily="34" charset="-122"/>
                <a:cs typeface="Lato" pitchFamily="34" charset="-120"/>
              </a:rPr>
              <a:t> to handle secure password management and user registration/login. The expected outputs confirm the successful creation of a user and the generation of a JWT token upon valid authentication.</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72647"/>
            <a:ext cx="12135683" cy="620078"/>
          </a:xfrm>
          <a:prstGeom prst="rect">
            <a:avLst/>
          </a:prstGeom>
          <a:noFill/>
          <a:ln/>
        </p:spPr>
        <p:txBody>
          <a:bodyPr wrap="none" lIns="0" tIns="0" rIns="0" bIns="0" rtlCol="0" anchor="t"/>
          <a:lstStyle/>
          <a:p>
            <a:pPr algn="l" indent="0" marL="0">
              <a:lnSpc>
                <a:spcPts val="4850"/>
              </a:lnSpc>
              <a:buNone/>
            </a:pPr>
            <a:r>
              <a:rPr lang="en-US" sz="3900" b="1" dirty="0">
                <a:solidFill>
                  <a:srgbClr val="282824"/>
                </a:solidFill>
                <a:latin typeface="Lato Bold" pitchFamily="34" charset="0"/>
                <a:ea typeface="Lato Bold" pitchFamily="34" charset="-122"/>
                <a:cs typeface="Lato Bold" pitchFamily="34" charset="-120"/>
              </a:rPr>
              <a:t>Benefits of Robust Authentication &amp; Role Management</a:t>
            </a:r>
            <a:endParaRPr lang="en-US" sz="3900" dirty="0"/>
          </a:p>
        </p:txBody>
      </p:sp>
      <p:pic>
        <p:nvPicPr>
          <p:cNvPr id="3" name="Image 0" descr="preencoded.png">    </p:cNvPr>
          <p:cNvPicPr>
            <a:picLocks noChangeAspect="1"/>
          </p:cNvPicPr>
          <p:nvPr/>
        </p:nvPicPr>
        <p:blipFill>
          <a:blip r:embed="rId1"/>
          <a:stretch>
            <a:fillRect/>
          </a:stretch>
        </p:blipFill>
        <p:spPr>
          <a:xfrm>
            <a:off x="793790" y="2189559"/>
            <a:ext cx="1079659" cy="1079659"/>
          </a:xfrm>
          <a:prstGeom prst="rect">
            <a:avLst/>
          </a:prstGeom>
        </p:spPr>
      </p:pic>
      <p:sp>
        <p:nvSpPr>
          <p:cNvPr id="4" name="Text 1"/>
          <p:cNvSpPr/>
          <p:nvPr/>
        </p:nvSpPr>
        <p:spPr>
          <a:xfrm>
            <a:off x="2121456" y="2189559"/>
            <a:ext cx="1747004" cy="620316"/>
          </a:xfrm>
          <a:prstGeom prst="rect">
            <a:avLst/>
          </a:prstGeom>
          <a:noFill/>
          <a:ln/>
        </p:spPr>
        <p:txBody>
          <a:bodyPr wrap="squar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Enhanced Security</a:t>
            </a:r>
            <a:endParaRPr lang="en-US" sz="1950" dirty="0"/>
          </a:p>
        </p:txBody>
      </p:sp>
      <p:sp>
        <p:nvSpPr>
          <p:cNvPr id="5" name="Text 2"/>
          <p:cNvSpPr/>
          <p:nvPr/>
        </p:nvSpPr>
        <p:spPr>
          <a:xfrm>
            <a:off x="2121456" y="2928938"/>
            <a:ext cx="1747004" cy="3810476"/>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Protects sensitive energy consumption data and device control settings from unauthorised access, ensuring system integrity and user privacy. Reduces the risk of cyber threats and malicious activities.</a:t>
            </a:r>
            <a:endParaRPr lang="en-US" sz="1550" dirty="0"/>
          </a:p>
        </p:txBody>
      </p:sp>
      <p:pic>
        <p:nvPicPr>
          <p:cNvPr id="6" name="Image 1" descr="preencoded.png">    </p:cNvPr>
          <p:cNvPicPr>
            <a:picLocks noChangeAspect="1"/>
          </p:cNvPicPr>
          <p:nvPr/>
        </p:nvPicPr>
        <p:blipFill>
          <a:blip r:embed="rId2"/>
          <a:stretch>
            <a:fillRect/>
          </a:stretch>
        </p:blipFill>
        <p:spPr>
          <a:xfrm>
            <a:off x="4116467" y="2189559"/>
            <a:ext cx="1079659" cy="1079659"/>
          </a:xfrm>
          <a:prstGeom prst="rect">
            <a:avLst/>
          </a:prstGeom>
        </p:spPr>
      </p:pic>
      <p:sp>
        <p:nvSpPr>
          <p:cNvPr id="7" name="Text 3"/>
          <p:cNvSpPr/>
          <p:nvPr/>
        </p:nvSpPr>
        <p:spPr>
          <a:xfrm>
            <a:off x="5444133" y="2189559"/>
            <a:ext cx="1747004" cy="620316"/>
          </a:xfrm>
          <a:prstGeom prst="rect">
            <a:avLst/>
          </a:prstGeom>
          <a:noFill/>
          <a:ln/>
        </p:spPr>
        <p:txBody>
          <a:bodyPr wrap="squar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Granular Access Control</a:t>
            </a:r>
            <a:endParaRPr lang="en-US" sz="1950" dirty="0"/>
          </a:p>
        </p:txBody>
      </p:sp>
      <p:sp>
        <p:nvSpPr>
          <p:cNvPr id="8" name="Text 4"/>
          <p:cNvSpPr/>
          <p:nvPr/>
        </p:nvSpPr>
        <p:spPr>
          <a:xfrm>
            <a:off x="5444133" y="2928938"/>
            <a:ext cx="1747004" cy="4128016"/>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Allows precise definition of what each user or device can do. For instance, a homeowner has full control, while a guest might only view energy statistics, preventing accidental or malicious changes.</a:t>
            </a:r>
            <a:endParaRPr lang="en-US" sz="1550" dirty="0"/>
          </a:p>
        </p:txBody>
      </p:sp>
      <p:pic>
        <p:nvPicPr>
          <p:cNvPr id="9" name="Image 2" descr="preencoded.png">    </p:cNvPr>
          <p:cNvPicPr>
            <a:picLocks noChangeAspect="1"/>
          </p:cNvPicPr>
          <p:nvPr/>
        </p:nvPicPr>
        <p:blipFill>
          <a:blip r:embed="rId3"/>
          <a:stretch>
            <a:fillRect/>
          </a:stretch>
        </p:blipFill>
        <p:spPr>
          <a:xfrm>
            <a:off x="7439144" y="2189559"/>
            <a:ext cx="1079659" cy="1079659"/>
          </a:xfrm>
          <a:prstGeom prst="rect">
            <a:avLst/>
          </a:prstGeom>
        </p:spPr>
      </p:pic>
      <p:sp>
        <p:nvSpPr>
          <p:cNvPr id="10" name="Text 5"/>
          <p:cNvSpPr/>
          <p:nvPr/>
        </p:nvSpPr>
        <p:spPr>
          <a:xfrm>
            <a:off x="8766810" y="2189559"/>
            <a:ext cx="1747004" cy="620316"/>
          </a:xfrm>
          <a:prstGeom prst="rect">
            <a:avLst/>
          </a:prstGeom>
          <a:noFill/>
          <a:ln/>
        </p:spPr>
        <p:txBody>
          <a:bodyPr wrap="squar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Improved Data Integrity</a:t>
            </a:r>
            <a:endParaRPr lang="en-US" sz="1950" dirty="0"/>
          </a:p>
        </p:txBody>
      </p:sp>
      <p:sp>
        <p:nvSpPr>
          <p:cNvPr id="11" name="Text 6"/>
          <p:cNvSpPr/>
          <p:nvPr/>
        </p:nvSpPr>
        <p:spPr>
          <a:xfrm>
            <a:off x="8766810" y="2928938"/>
            <a:ext cx="1747004" cy="2857857"/>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By restricting who can modify data, the module helps maintain the accuracy and reliability of energy usage records, which is crucial for analytics and billing.</a:t>
            </a:r>
            <a:endParaRPr lang="en-US" sz="1550" dirty="0"/>
          </a:p>
        </p:txBody>
      </p:sp>
      <p:pic>
        <p:nvPicPr>
          <p:cNvPr id="12" name="Image 3" descr="preencoded.png">    </p:cNvPr>
          <p:cNvPicPr>
            <a:picLocks noChangeAspect="1"/>
          </p:cNvPicPr>
          <p:nvPr/>
        </p:nvPicPr>
        <p:blipFill>
          <a:blip r:embed="rId4"/>
          <a:stretch>
            <a:fillRect/>
          </a:stretch>
        </p:blipFill>
        <p:spPr>
          <a:xfrm>
            <a:off x="10761821" y="2189559"/>
            <a:ext cx="1079778" cy="1079778"/>
          </a:xfrm>
          <a:prstGeom prst="rect">
            <a:avLst/>
          </a:prstGeom>
        </p:spPr>
      </p:pic>
      <p:sp>
        <p:nvSpPr>
          <p:cNvPr id="13" name="Text 7"/>
          <p:cNvSpPr/>
          <p:nvPr/>
        </p:nvSpPr>
        <p:spPr>
          <a:xfrm>
            <a:off x="12089606" y="2189559"/>
            <a:ext cx="1747004" cy="620316"/>
          </a:xfrm>
          <a:prstGeom prst="rect">
            <a:avLst/>
          </a:prstGeom>
          <a:noFill/>
          <a:ln/>
        </p:spPr>
        <p:txBody>
          <a:bodyPr wrap="square" lIns="0" tIns="0" rIns="0" bIns="0" rtlCol="0" anchor="t"/>
          <a:lstStyle/>
          <a:p>
            <a:pPr algn="l" indent="0" marL="0">
              <a:lnSpc>
                <a:spcPts val="2400"/>
              </a:lnSpc>
              <a:buNone/>
            </a:pPr>
            <a:r>
              <a:rPr lang="en-US" sz="1950" b="1" dirty="0">
                <a:solidFill>
                  <a:srgbClr val="4A4A45"/>
                </a:solidFill>
                <a:latin typeface="Lato Bold" pitchFamily="34" charset="0"/>
                <a:ea typeface="Lato Bold" pitchFamily="34" charset="-122"/>
                <a:cs typeface="Lato Bold" pitchFamily="34" charset="-120"/>
              </a:rPr>
              <a:t>Better User Experience</a:t>
            </a:r>
            <a:endParaRPr lang="en-US" sz="1950" dirty="0"/>
          </a:p>
        </p:txBody>
      </p:sp>
      <p:sp>
        <p:nvSpPr>
          <p:cNvPr id="14" name="Text 8"/>
          <p:cNvSpPr/>
          <p:nvPr/>
        </p:nvSpPr>
        <p:spPr>
          <a:xfrm>
            <a:off x="12089606" y="2928938"/>
            <a:ext cx="1747004" cy="3175397"/>
          </a:xfrm>
          <a:prstGeom prst="rect">
            <a:avLst/>
          </a:prstGeom>
          <a:noFill/>
          <a:ln/>
        </p:spPr>
        <p:txBody>
          <a:bodyPr wrap="square" lIns="0" tIns="0" rIns="0" bIns="0" rtlCol="0" anchor="t"/>
          <a:lstStyle/>
          <a:p>
            <a:pPr algn="l" indent="0" marL="0">
              <a:lnSpc>
                <a:spcPts val="2500"/>
              </a:lnSpc>
              <a:buNone/>
            </a:pPr>
            <a:r>
              <a:rPr lang="en-US" sz="1550" dirty="0">
                <a:solidFill>
                  <a:srgbClr val="4A4A45"/>
                </a:solidFill>
                <a:latin typeface="Lato" pitchFamily="34" charset="0"/>
                <a:ea typeface="Lato" pitchFamily="34" charset="-122"/>
                <a:cs typeface="Lato" pitchFamily="34" charset="-120"/>
              </a:rPr>
              <a:t>Users feel more secure and confident in the system knowing their data and home controls are protected. Clear role definitions also simplify interaction with the system.</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2026-02-03T09:21:45Z</dcterms:created>
  <dcterms:modified xsi:type="dcterms:W3CDTF">2026-02-03T09:21:45Z</dcterms:modified>
</cp:coreProperties>
</file>